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</p:sldMasterIdLst>
  <p:notesMasterIdLst>
    <p:notesMasterId r:id="rId75"/>
  </p:notesMasterIdLst>
  <p:handoutMasterIdLst>
    <p:handoutMasterId r:id="rId76"/>
  </p:handoutMasterIdLst>
  <p:sldIdLst>
    <p:sldId id="381" r:id="rId2"/>
    <p:sldId id="444" r:id="rId3"/>
    <p:sldId id="445" r:id="rId4"/>
    <p:sldId id="502" r:id="rId5"/>
    <p:sldId id="494" r:id="rId6"/>
    <p:sldId id="446" r:id="rId7"/>
    <p:sldId id="447" r:id="rId8"/>
    <p:sldId id="450" r:id="rId9"/>
    <p:sldId id="451" r:id="rId10"/>
    <p:sldId id="448" r:id="rId11"/>
    <p:sldId id="449" r:id="rId12"/>
    <p:sldId id="452" r:id="rId13"/>
    <p:sldId id="453" r:id="rId14"/>
    <p:sldId id="454" r:id="rId15"/>
    <p:sldId id="455" r:id="rId16"/>
    <p:sldId id="456" r:id="rId17"/>
    <p:sldId id="499" r:id="rId18"/>
    <p:sldId id="500" r:id="rId19"/>
    <p:sldId id="501" r:id="rId20"/>
    <p:sldId id="457" r:id="rId21"/>
    <p:sldId id="458" r:id="rId22"/>
    <p:sldId id="459" r:id="rId23"/>
    <p:sldId id="460" r:id="rId24"/>
    <p:sldId id="461" r:id="rId25"/>
    <p:sldId id="462" r:id="rId26"/>
    <p:sldId id="497" r:id="rId27"/>
    <p:sldId id="498" r:id="rId28"/>
    <p:sldId id="508" r:id="rId29"/>
    <p:sldId id="466" r:id="rId30"/>
    <p:sldId id="509" r:id="rId31"/>
    <p:sldId id="505" r:id="rId32"/>
    <p:sldId id="507" r:id="rId33"/>
    <p:sldId id="504" r:id="rId34"/>
    <p:sldId id="506" r:id="rId35"/>
    <p:sldId id="467" r:id="rId36"/>
    <p:sldId id="469" r:id="rId37"/>
    <p:sldId id="470" r:id="rId38"/>
    <p:sldId id="471" r:id="rId39"/>
    <p:sldId id="472" r:id="rId40"/>
    <p:sldId id="473" r:id="rId41"/>
    <p:sldId id="474" r:id="rId42"/>
    <p:sldId id="475" r:id="rId43"/>
    <p:sldId id="476" r:id="rId44"/>
    <p:sldId id="477" r:id="rId45"/>
    <p:sldId id="510" r:id="rId46"/>
    <p:sldId id="511" r:id="rId47"/>
    <p:sldId id="463" r:id="rId48"/>
    <p:sldId id="464" r:id="rId49"/>
    <p:sldId id="465" r:id="rId50"/>
    <p:sldId id="478" r:id="rId51"/>
    <p:sldId id="479" r:id="rId52"/>
    <p:sldId id="480" r:id="rId53"/>
    <p:sldId id="481" r:id="rId54"/>
    <p:sldId id="488" r:id="rId55"/>
    <p:sldId id="482" r:id="rId56"/>
    <p:sldId id="483" r:id="rId57"/>
    <p:sldId id="484" r:id="rId58"/>
    <p:sldId id="486" r:id="rId59"/>
    <p:sldId id="485" r:id="rId60"/>
    <p:sldId id="490" r:id="rId61"/>
    <p:sldId id="495" r:id="rId62"/>
    <p:sldId id="492" r:id="rId63"/>
    <p:sldId id="496" r:id="rId64"/>
    <p:sldId id="491" r:id="rId65"/>
    <p:sldId id="493" r:id="rId66"/>
    <p:sldId id="503" r:id="rId67"/>
    <p:sldId id="512" r:id="rId68"/>
    <p:sldId id="514" r:id="rId69"/>
    <p:sldId id="516" r:id="rId70"/>
    <p:sldId id="515" r:id="rId71"/>
    <p:sldId id="518" r:id="rId72"/>
    <p:sldId id="517" r:id="rId73"/>
    <p:sldId id="487" r:id="rId74"/>
  </p:sldIdLst>
  <p:sldSz cx="9144000" cy="6858000" type="screen4x3"/>
  <p:notesSz cx="9144000" cy="6858000"/>
  <p:defaultTextStyle>
    <a:defPPr>
      <a:defRPr lang="en-US"/>
    </a:defPPr>
    <a:lvl1pPr algn="ctr" rtl="0" fontAlgn="base">
      <a:spcBef>
        <a:spcPct val="0"/>
      </a:spcBef>
      <a:spcAft>
        <a:spcPct val="0"/>
      </a:spcAft>
      <a:buClr>
        <a:srgbClr val="0000FF"/>
      </a:buClr>
      <a:buFont typeface="Wingdings" pitchFamily="2" charset="2"/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buClr>
        <a:srgbClr val="0000FF"/>
      </a:buClr>
      <a:buFont typeface="Wingdings" pitchFamily="2" charset="2"/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buClr>
        <a:srgbClr val="0000FF"/>
      </a:buClr>
      <a:buFont typeface="Wingdings" pitchFamily="2" charset="2"/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buClr>
        <a:srgbClr val="0000FF"/>
      </a:buClr>
      <a:buFont typeface="Wingdings" pitchFamily="2" charset="2"/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buClr>
        <a:srgbClr val="0000FF"/>
      </a:buClr>
      <a:buFont typeface="Wingdings" pitchFamily="2" charset="2"/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DDFF"/>
    <a:srgbClr val="FFFFCC"/>
    <a:srgbClr val="CCFFCC"/>
    <a:srgbClr val="CCFFFF"/>
    <a:srgbClr val="9933FF"/>
    <a:srgbClr val="009900"/>
    <a:srgbClr val="FF6600"/>
    <a:srgbClr val="D60093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73" autoAdjust="0"/>
    <p:restoredTop sz="97390" autoAdjust="0"/>
  </p:normalViewPr>
  <p:slideViewPr>
    <p:cSldViewPr>
      <p:cViewPr varScale="1">
        <p:scale>
          <a:sx n="110" d="100"/>
          <a:sy n="110" d="100"/>
        </p:scale>
        <p:origin x="38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16"/>
    </p:cViewPr>
  </p:sorterViewPr>
  <p:notesViewPr>
    <p:cSldViewPr>
      <p:cViewPr varScale="1">
        <p:scale>
          <a:sx n="54" d="100"/>
          <a:sy n="54" d="100"/>
        </p:scale>
        <p:origin x="-1818" y="-90"/>
      </p:cViewPr>
      <p:guideLst>
        <p:guide orient="horz" pos="2160"/>
        <p:guide pos="288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67.xml"/><Relationship Id="rId2" Type="http://schemas.openxmlformats.org/officeDocument/2006/relationships/slide" Target="slides/slide50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kumimoji="1" sz="1200" b="0"/>
            </a:lvl1pPr>
          </a:lstStyle>
          <a:p>
            <a:endParaRPr lang="zh-CN" altLang="en-US"/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kumimoji="1" sz="1200" b="0"/>
            </a:lvl1pPr>
          </a:lstStyle>
          <a:p>
            <a:endParaRPr lang="en-US" altLang="zh-CN"/>
          </a:p>
        </p:txBody>
      </p:sp>
      <p:sp>
        <p:nvSpPr>
          <p:cNvPr id="260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kumimoji="1" sz="1200" b="0"/>
            </a:lvl1pPr>
          </a:lstStyle>
          <a:p>
            <a:endParaRPr lang="en-US" altLang="zh-CN"/>
          </a:p>
        </p:txBody>
      </p:sp>
      <p:sp>
        <p:nvSpPr>
          <p:cNvPr id="260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kumimoji="1" sz="1200" b="0"/>
            </a:lvl1pPr>
          </a:lstStyle>
          <a:p>
            <a:fld id="{CC1335D1-D0A0-43C5-878F-9BCB99E82CE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1432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kumimoji="1" sz="1200" b="0">
                <a:ea typeface="黑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kumimoji="1" sz="1200" b="0">
                <a:ea typeface="黑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61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1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61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kumimoji="1" sz="1200" b="0">
                <a:ea typeface="黑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61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kumimoji="1" sz="1200" b="0">
                <a:ea typeface="黑体" pitchFamily="2" charset="-122"/>
              </a:defRPr>
            </a:lvl1pPr>
          </a:lstStyle>
          <a:p>
            <a:fld id="{555A8412-D4BB-4ADF-B77D-3AFB875BF28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39401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8412-D4BB-4ADF-B77D-3AFB875BF28E}" type="slidenum">
              <a:rPr lang="zh-CN" altLang="en-US" smtClean="0"/>
              <a:pPr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2736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0539" y="309480"/>
            <a:ext cx="4571429" cy="1285714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79203" name="Rectangle 3"/>
          <p:cNvSpPr>
            <a:spLocks noChangeArrowheads="1"/>
          </p:cNvSpPr>
          <p:nvPr/>
        </p:nvSpPr>
        <p:spPr bwMode="hidden">
          <a:xfrm>
            <a:off x="0" y="0"/>
            <a:ext cx="35052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2400">
              <a:latin typeface="Times New Roman" pitchFamily="18" charset="0"/>
            </a:endParaRPr>
          </a:p>
        </p:txBody>
      </p:sp>
      <p:sp>
        <p:nvSpPr>
          <p:cNvPr id="179204" name="Rectangle 4"/>
          <p:cNvSpPr>
            <a:spLocks noChangeArrowheads="1"/>
          </p:cNvSpPr>
          <p:nvPr/>
        </p:nvSpPr>
        <p:spPr bwMode="hidden">
          <a:xfrm>
            <a:off x="1716088" y="1690688"/>
            <a:ext cx="7427913" cy="25336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endParaRPr lang="zh-CN" altLang="en-US" sz="2400">
              <a:latin typeface="Times New Roman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1690688"/>
            <a:ext cx="2867026" cy="2533650"/>
            <a:chOff x="0" y="1690688"/>
            <a:chExt cx="2867026" cy="2533650"/>
          </a:xfrm>
        </p:grpSpPr>
        <p:sp>
          <p:nvSpPr>
            <p:cNvPr id="179206" name="Rectangle 6"/>
            <p:cNvSpPr>
              <a:spLocks noChangeArrowheads="1"/>
            </p:cNvSpPr>
            <p:nvPr/>
          </p:nvSpPr>
          <p:spPr bwMode="auto">
            <a:xfrm>
              <a:off x="573088" y="3582988"/>
              <a:ext cx="576263" cy="64135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179207" name="Rectangle 7"/>
            <p:cNvSpPr>
              <a:spLocks noChangeArrowheads="1"/>
            </p:cNvSpPr>
            <p:nvPr/>
          </p:nvSpPr>
          <p:spPr bwMode="auto">
            <a:xfrm>
              <a:off x="1716088" y="1690688"/>
              <a:ext cx="574675" cy="642938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179209" name="Rectangle 9"/>
            <p:cNvSpPr>
              <a:spLocks noChangeArrowheads="1"/>
            </p:cNvSpPr>
            <p:nvPr/>
          </p:nvSpPr>
          <p:spPr bwMode="auto">
            <a:xfrm>
              <a:off x="1141413" y="3582988"/>
              <a:ext cx="584200" cy="64135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179210" name="Rectangle 10"/>
            <p:cNvSpPr>
              <a:spLocks noChangeArrowheads="1"/>
            </p:cNvSpPr>
            <p:nvPr/>
          </p:nvSpPr>
          <p:spPr bwMode="auto">
            <a:xfrm>
              <a:off x="2281238" y="1690688"/>
              <a:ext cx="585788" cy="64293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179211" name="Rectangle 11"/>
            <p:cNvSpPr>
              <a:spLocks noChangeArrowheads="1"/>
            </p:cNvSpPr>
            <p:nvPr/>
          </p:nvSpPr>
          <p:spPr bwMode="auto">
            <a:xfrm>
              <a:off x="1141413" y="2324100"/>
              <a:ext cx="584200" cy="633413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179212" name="Rectangle 12"/>
            <p:cNvSpPr>
              <a:spLocks noChangeArrowheads="1"/>
            </p:cNvSpPr>
            <p:nvPr/>
          </p:nvSpPr>
          <p:spPr bwMode="auto">
            <a:xfrm>
              <a:off x="0" y="2324100"/>
              <a:ext cx="582613" cy="6334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179213" name="Rectangle 13"/>
            <p:cNvSpPr>
              <a:spLocks noChangeArrowheads="1"/>
            </p:cNvSpPr>
            <p:nvPr/>
          </p:nvSpPr>
          <p:spPr bwMode="auto">
            <a:xfrm>
              <a:off x="1716088" y="2324100"/>
              <a:ext cx="574675" cy="633413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179214" name="Rectangle 14"/>
            <p:cNvSpPr>
              <a:spLocks noChangeArrowheads="1"/>
            </p:cNvSpPr>
            <p:nvPr/>
          </p:nvSpPr>
          <p:spPr bwMode="auto">
            <a:xfrm>
              <a:off x="573088" y="2947988"/>
              <a:ext cx="576263" cy="644525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179215" name="Rectangle 15"/>
            <p:cNvSpPr>
              <a:spLocks noChangeArrowheads="1"/>
            </p:cNvSpPr>
            <p:nvPr/>
          </p:nvSpPr>
          <p:spPr bwMode="auto">
            <a:xfrm>
              <a:off x="1141413" y="2947988"/>
              <a:ext cx="584200" cy="64452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 sz="2400">
                <a:latin typeface="Times New Roman" pitchFamily="18" charset="0"/>
              </a:endParaRPr>
            </a:p>
          </p:txBody>
        </p:sp>
      </p:grpSp>
      <p:sp>
        <p:nvSpPr>
          <p:cNvPr id="179218" name="Rectangle 1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84912"/>
            <a:ext cx="2133600" cy="312527"/>
          </a:xfrm>
        </p:spPr>
        <p:txBody>
          <a:bodyPr/>
          <a:lstStyle>
            <a:lvl1pPr>
              <a:defRPr/>
            </a:lvl1pPr>
          </a:lstStyle>
          <a:p>
            <a:fld id="{1EC69EE3-5E18-466C-A89B-6D4D92DF5D66}" type="slidenum">
              <a:rPr lang="zh-CN" altLang="en-US" smtClean="0"/>
              <a:pPr/>
              <a:t>‹#›</a:t>
            </a:fld>
            <a:endParaRPr lang="en-US" altLang="zh-CN"/>
          </a:p>
        </p:txBody>
      </p:sp>
      <p:sp>
        <p:nvSpPr>
          <p:cNvPr id="17921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1141413" y="1828800"/>
            <a:ext cx="7850187" cy="2209800"/>
          </a:xfrm>
        </p:spPr>
        <p:txBody>
          <a:bodyPr/>
          <a:lstStyle>
            <a:lvl1pPr algn="r">
              <a:defRPr sz="40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7922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1141413" y="4267200"/>
            <a:ext cx="7850187" cy="1054101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54" name="Rectangle 16"/>
          <p:cNvSpPr txBox="1">
            <a:spLocks noChangeArrowheads="1"/>
          </p:cNvSpPr>
          <p:nvPr/>
        </p:nvSpPr>
        <p:spPr bwMode="auto">
          <a:xfrm>
            <a:off x="251400" y="5229250"/>
            <a:ext cx="2921965" cy="70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/>
                </a:solidFill>
                <a:latin typeface="+mj-lt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50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50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50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50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D8CD90-EB6C-4EF8-843B-BC01DDFAB9E6}" type="datetime3"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5D5DC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2017年10月23日星期一</a:t>
            </a:fld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5D5DC0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9F639-8FB6-4CFA-9289-F7A8A19716DA}" type="datetime10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5D5DC0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22:04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5D5DC0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56172" y="5737225"/>
            <a:ext cx="8635428" cy="860426"/>
            <a:chOff x="356172" y="5737225"/>
            <a:chExt cx="8635428" cy="860426"/>
          </a:xfrm>
        </p:grpSpPr>
        <p:cxnSp>
          <p:nvCxnSpPr>
            <p:cNvPr id="56" name="直接连接符 55"/>
            <p:cNvCxnSpPr/>
            <p:nvPr/>
          </p:nvCxnSpPr>
          <p:spPr bwMode="auto">
            <a:xfrm flipH="1">
              <a:off x="356172" y="6597440"/>
              <a:ext cx="1512211" cy="0"/>
            </a:xfrm>
            <a:prstGeom prst="line">
              <a:avLst/>
            </a:prstGeom>
            <a:solidFill>
              <a:srgbClr val="9999FF"/>
            </a:solidFill>
            <a:ln w="19050" cap="flat" cmpd="sng" algn="ctr">
              <a:solidFill>
                <a:srgbClr val="5D5D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7" name="组合 56"/>
            <p:cNvGrpSpPr/>
            <p:nvPr/>
          </p:nvGrpSpPr>
          <p:grpSpPr>
            <a:xfrm>
              <a:off x="2616916" y="5912643"/>
              <a:ext cx="157163" cy="39688"/>
              <a:chOff x="6834188" y="5932488"/>
              <a:chExt cx="157163" cy="39688"/>
            </a:xfrm>
          </p:grpSpPr>
          <p:sp>
            <p:nvSpPr>
              <p:cNvPr id="83" name="Line 5"/>
              <p:cNvSpPr>
                <a:spLocks noChangeShapeType="1"/>
              </p:cNvSpPr>
              <p:nvPr/>
            </p:nvSpPr>
            <p:spPr bwMode="auto">
              <a:xfrm flipV="1">
                <a:off x="6897688" y="5932488"/>
                <a:ext cx="46038" cy="3968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 flipV="1">
                <a:off x="6834188" y="5932488"/>
                <a:ext cx="31750" cy="23813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H="1" flipV="1">
                <a:off x="6865938" y="5932488"/>
                <a:ext cx="31750" cy="3968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Line 17"/>
              <p:cNvSpPr>
                <a:spLocks noChangeShapeType="1"/>
              </p:cNvSpPr>
              <p:nvPr/>
            </p:nvSpPr>
            <p:spPr bwMode="auto">
              <a:xfrm flipH="1" flipV="1">
                <a:off x="6943726" y="5932488"/>
                <a:ext cx="47625" cy="317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2288304" y="6115843"/>
              <a:ext cx="157162" cy="39688"/>
              <a:chOff x="6505576" y="6135688"/>
              <a:chExt cx="157162" cy="39688"/>
            </a:xfrm>
          </p:grpSpPr>
          <p:sp>
            <p:nvSpPr>
              <p:cNvPr id="79" name="Line 6"/>
              <p:cNvSpPr>
                <a:spLocks noChangeShapeType="1"/>
              </p:cNvSpPr>
              <p:nvPr/>
            </p:nvSpPr>
            <p:spPr bwMode="auto">
              <a:xfrm flipV="1">
                <a:off x="6505576" y="6135688"/>
                <a:ext cx="31750" cy="23813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Line 7"/>
              <p:cNvSpPr>
                <a:spLocks noChangeShapeType="1"/>
              </p:cNvSpPr>
              <p:nvPr/>
            </p:nvSpPr>
            <p:spPr bwMode="auto">
              <a:xfrm flipH="1" flipV="1">
                <a:off x="6537326" y="6135688"/>
                <a:ext cx="31750" cy="3968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Line 18"/>
              <p:cNvSpPr>
                <a:spLocks noChangeShapeType="1"/>
              </p:cNvSpPr>
              <p:nvPr/>
            </p:nvSpPr>
            <p:spPr bwMode="auto">
              <a:xfrm flipH="1" flipV="1">
                <a:off x="6615113" y="6135688"/>
                <a:ext cx="47625" cy="317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Line 19"/>
              <p:cNvSpPr>
                <a:spLocks noChangeShapeType="1"/>
              </p:cNvSpPr>
              <p:nvPr/>
            </p:nvSpPr>
            <p:spPr bwMode="auto">
              <a:xfrm flipV="1">
                <a:off x="6569076" y="6135688"/>
                <a:ext cx="46038" cy="3968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9" name="Line 25"/>
            <p:cNvSpPr>
              <a:spLocks noChangeShapeType="1"/>
            </p:cNvSpPr>
            <p:nvPr/>
          </p:nvSpPr>
          <p:spPr bwMode="auto">
            <a:xfrm>
              <a:off x="2023985" y="6597650"/>
              <a:ext cx="6967615" cy="0"/>
            </a:xfrm>
            <a:prstGeom prst="line">
              <a:avLst/>
            </a:prstGeom>
            <a:noFill/>
            <a:ln w="19050">
              <a:solidFill>
                <a:srgbClr val="5D5D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1819198" y="5737225"/>
              <a:ext cx="204788" cy="860426"/>
              <a:chOff x="7115176" y="5737225"/>
              <a:chExt cx="204788" cy="860426"/>
            </a:xfrm>
          </p:grpSpPr>
          <p:sp>
            <p:nvSpPr>
              <p:cNvPr id="66" name="Line 8"/>
              <p:cNvSpPr>
                <a:spLocks noChangeShapeType="1"/>
              </p:cNvSpPr>
              <p:nvPr/>
            </p:nvSpPr>
            <p:spPr bwMode="auto">
              <a:xfrm flipV="1">
                <a:off x="7210426" y="5894388"/>
                <a:ext cx="0" cy="155575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Line 9"/>
              <p:cNvSpPr>
                <a:spLocks noChangeShapeType="1"/>
              </p:cNvSpPr>
              <p:nvPr/>
            </p:nvSpPr>
            <p:spPr bwMode="auto">
              <a:xfrm flipV="1">
                <a:off x="7162801" y="6049963"/>
                <a:ext cx="0" cy="1333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Line 10"/>
              <p:cNvSpPr>
                <a:spLocks noChangeShapeType="1"/>
              </p:cNvSpPr>
              <p:nvPr/>
            </p:nvSpPr>
            <p:spPr bwMode="auto">
              <a:xfrm flipV="1">
                <a:off x="7256463" y="5894388"/>
                <a:ext cx="0" cy="61913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Line 11"/>
              <p:cNvSpPr>
                <a:spLocks noChangeShapeType="1"/>
              </p:cNvSpPr>
              <p:nvPr/>
            </p:nvSpPr>
            <p:spPr bwMode="auto">
              <a:xfrm flipV="1">
                <a:off x="7162801" y="6284913"/>
                <a:ext cx="0" cy="31273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Line 12"/>
              <p:cNvSpPr>
                <a:spLocks noChangeShapeType="1"/>
              </p:cNvSpPr>
              <p:nvPr/>
            </p:nvSpPr>
            <p:spPr bwMode="auto">
              <a:xfrm flipV="1">
                <a:off x="7319963" y="5956300"/>
                <a:ext cx="0" cy="6413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Line 13"/>
              <p:cNvSpPr>
                <a:spLocks noChangeShapeType="1"/>
              </p:cNvSpPr>
              <p:nvPr/>
            </p:nvSpPr>
            <p:spPr bwMode="auto">
              <a:xfrm>
                <a:off x="7115176" y="6284913"/>
                <a:ext cx="117475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Line 14"/>
              <p:cNvSpPr>
                <a:spLocks noChangeShapeType="1"/>
              </p:cNvSpPr>
              <p:nvPr/>
            </p:nvSpPr>
            <p:spPr bwMode="auto">
              <a:xfrm>
                <a:off x="7115176" y="6183313"/>
                <a:ext cx="117475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Line 20"/>
              <p:cNvSpPr>
                <a:spLocks noChangeShapeType="1"/>
              </p:cNvSpPr>
              <p:nvPr/>
            </p:nvSpPr>
            <p:spPr bwMode="auto">
              <a:xfrm>
                <a:off x="7210426" y="5894388"/>
                <a:ext cx="46038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Line 21"/>
              <p:cNvSpPr>
                <a:spLocks noChangeShapeType="1"/>
              </p:cNvSpPr>
              <p:nvPr/>
            </p:nvSpPr>
            <p:spPr bwMode="auto">
              <a:xfrm flipV="1">
                <a:off x="7115176" y="6183313"/>
                <a:ext cx="0" cy="10160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Line 22"/>
              <p:cNvSpPr>
                <a:spLocks noChangeShapeType="1"/>
              </p:cNvSpPr>
              <p:nvPr/>
            </p:nvSpPr>
            <p:spPr bwMode="auto">
              <a:xfrm flipV="1">
                <a:off x="7232651" y="6183313"/>
                <a:ext cx="0" cy="10160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Line 23"/>
              <p:cNvSpPr>
                <a:spLocks noChangeShapeType="1"/>
              </p:cNvSpPr>
              <p:nvPr/>
            </p:nvSpPr>
            <p:spPr bwMode="auto">
              <a:xfrm flipV="1">
                <a:off x="7232651" y="5737225"/>
                <a:ext cx="0" cy="157163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Line 26"/>
              <p:cNvSpPr>
                <a:spLocks noChangeShapeType="1"/>
              </p:cNvSpPr>
              <p:nvPr/>
            </p:nvSpPr>
            <p:spPr bwMode="auto">
              <a:xfrm>
                <a:off x="7162801" y="6049963"/>
                <a:ext cx="157163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Line 27"/>
              <p:cNvSpPr>
                <a:spLocks noChangeShapeType="1"/>
              </p:cNvSpPr>
              <p:nvPr/>
            </p:nvSpPr>
            <p:spPr bwMode="auto">
              <a:xfrm>
                <a:off x="7210426" y="5956300"/>
                <a:ext cx="109538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356172" y="6165380"/>
              <a:ext cx="1132962" cy="312738"/>
              <a:chOff x="356172" y="6165380"/>
              <a:chExt cx="1132962" cy="312738"/>
            </a:xfrm>
          </p:grpSpPr>
          <p:sp>
            <p:nvSpPr>
              <p:cNvPr id="62" name="Line 24"/>
              <p:cNvSpPr>
                <a:spLocks noChangeShapeType="1"/>
              </p:cNvSpPr>
              <p:nvPr/>
            </p:nvSpPr>
            <p:spPr bwMode="auto">
              <a:xfrm>
                <a:off x="622872" y="6165380"/>
                <a:ext cx="430213" cy="30480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Line 28"/>
              <p:cNvSpPr>
                <a:spLocks noChangeShapeType="1"/>
              </p:cNvSpPr>
              <p:nvPr/>
            </p:nvSpPr>
            <p:spPr bwMode="auto">
              <a:xfrm flipV="1">
                <a:off x="356172" y="6165380"/>
                <a:ext cx="266700" cy="31273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Line 29"/>
              <p:cNvSpPr>
                <a:spLocks noChangeShapeType="1"/>
              </p:cNvSpPr>
              <p:nvPr/>
            </p:nvSpPr>
            <p:spPr bwMode="auto">
              <a:xfrm flipV="1">
                <a:off x="924497" y="6181255"/>
                <a:ext cx="166688" cy="1968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Line 24"/>
              <p:cNvSpPr>
                <a:spLocks noChangeShapeType="1"/>
              </p:cNvSpPr>
              <p:nvPr/>
            </p:nvSpPr>
            <p:spPr bwMode="auto">
              <a:xfrm>
                <a:off x="1081328" y="6181255"/>
                <a:ext cx="407806" cy="288925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12" name="Text Box 22"/>
          <p:cNvSpPr txBox="1">
            <a:spLocks noChangeArrowheads="1"/>
          </p:cNvSpPr>
          <p:nvPr/>
        </p:nvSpPr>
        <p:spPr bwMode="auto">
          <a:xfrm>
            <a:off x="4600874" y="637309"/>
            <a:ext cx="4392609" cy="90338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</a:rPr>
              <a:t>计算机学院</a:t>
            </a:r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</a:endParaRPr>
          </a:p>
          <a:p>
            <a:pPr algn="r">
              <a:lnSpc>
                <a:spcPct val="130000"/>
              </a:lnSpc>
            </a:pPr>
            <a:r>
              <a:rPr lang="en-US" altLang="zh-CN" sz="1400" b="1" dirty="0" smtClean="0">
                <a:solidFill>
                  <a:srgbClr val="000000"/>
                </a:solidFill>
                <a:latin typeface="Arial" panose="020B0604020202020204" pitchFamily="34" charset="0"/>
                <a:ea typeface="黑体"/>
                <a:cs typeface="Arial" panose="020B0604020202020204" pitchFamily="34" charset="0"/>
              </a:rPr>
              <a:t>School of Computer Science and Technology</a:t>
            </a:r>
            <a:endParaRPr lang="zh-CN" altLang="en-US" sz="1400" b="1" dirty="0">
              <a:solidFill>
                <a:srgbClr val="000000"/>
              </a:solidFill>
              <a:latin typeface="Arial" panose="020B0604020202020204" pitchFamily="34" charset="0"/>
              <a:ea typeface="黑体"/>
              <a:cs typeface="Arial" panose="020B0604020202020204" pitchFamily="34" charset="0"/>
            </a:endParaRPr>
          </a:p>
        </p:txBody>
      </p:sp>
      <p:pic>
        <p:nvPicPr>
          <p:cNvPr id="113" name="图片 1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400" y="89034"/>
            <a:ext cx="1677745" cy="1686468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8178" y="620610"/>
            <a:ext cx="2914088" cy="865415"/>
          </a:xfrm>
          <a:prstGeom prst="rect">
            <a:avLst/>
          </a:prstGeom>
        </p:spPr>
      </p:pic>
      <p:grpSp>
        <p:nvGrpSpPr>
          <p:cNvPr id="115" name="组合 114"/>
          <p:cNvGrpSpPr/>
          <p:nvPr/>
        </p:nvGrpSpPr>
        <p:grpSpPr>
          <a:xfrm>
            <a:off x="2018178" y="690564"/>
            <a:ext cx="6874638" cy="845664"/>
            <a:chOff x="2089972" y="628999"/>
            <a:chExt cx="6874638" cy="907229"/>
          </a:xfrm>
        </p:grpSpPr>
        <p:cxnSp>
          <p:nvCxnSpPr>
            <p:cNvPr id="116" name="直接连接符 115"/>
            <p:cNvCxnSpPr/>
            <p:nvPr/>
          </p:nvCxnSpPr>
          <p:spPr bwMode="auto">
            <a:xfrm flipH="1">
              <a:off x="4948828" y="628999"/>
              <a:ext cx="576080" cy="907229"/>
            </a:xfrm>
            <a:prstGeom prst="line">
              <a:avLst/>
            </a:prstGeom>
            <a:solidFill>
              <a:srgbClr val="9999FF"/>
            </a:solidFill>
            <a:ln w="57150" cap="flat" cmpd="tri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7" name="直接连接符 116"/>
            <p:cNvCxnSpPr/>
            <p:nvPr/>
          </p:nvCxnSpPr>
          <p:spPr bwMode="auto">
            <a:xfrm>
              <a:off x="5524908" y="628999"/>
              <a:ext cx="3439702" cy="0"/>
            </a:xfrm>
            <a:prstGeom prst="line">
              <a:avLst/>
            </a:prstGeom>
            <a:solidFill>
              <a:srgbClr val="9999FF"/>
            </a:solidFill>
            <a:ln w="57150" cap="flat" cmpd="tri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8" name="直接连接符 117"/>
            <p:cNvCxnSpPr/>
            <p:nvPr/>
          </p:nvCxnSpPr>
          <p:spPr bwMode="auto">
            <a:xfrm flipH="1">
              <a:off x="2089972" y="1536228"/>
              <a:ext cx="2858856" cy="0"/>
            </a:xfrm>
            <a:prstGeom prst="line">
              <a:avLst/>
            </a:prstGeom>
            <a:solidFill>
              <a:srgbClr val="9999FF"/>
            </a:solidFill>
            <a:ln w="57150" cap="flat" cmpd="tri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3462515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（字号28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7B039F1-95E9-4099-8B27-718396465C74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4306780"/>
      </p:ext>
    </p:extLst>
  </p:cSld>
  <p:clrMapOvr>
    <a:masterClrMapping/>
  </p:clrMapOvr>
  <p:transition spd="med"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（字号2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1463" indent="-271463">
              <a:defRPr sz="2400"/>
            </a:lvl1pPr>
            <a:lvl2pPr marL="541338" indent="-269875">
              <a:defRPr sz="2400"/>
            </a:lvl2pPr>
            <a:lvl3pPr marL="804863" indent="-263525">
              <a:defRPr sz="2400"/>
            </a:lvl3pPr>
            <a:lvl4pPr marL="1074738" indent="-269875">
              <a:defRPr sz="2400"/>
            </a:lvl4pPr>
            <a:lvl5pPr marL="1346200" indent="-271463">
              <a:defRPr sz="24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7B039F1-95E9-4099-8B27-718396465C74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1096632"/>
      </p:ext>
    </p:extLst>
  </p:cSld>
  <p:clrMapOvr>
    <a:masterClrMapping/>
  </p:clrMapOvr>
  <p:transition spd="med"/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3410" y="836640"/>
            <a:ext cx="4172390" cy="5616780"/>
          </a:xfrm>
        </p:spPr>
        <p:txBody>
          <a:bodyPr/>
          <a:lstStyle>
            <a:lvl1pPr marL="358775" indent="-358775">
              <a:defRPr sz="2800"/>
            </a:lvl1pPr>
            <a:lvl2pPr marL="627063" indent="-268288">
              <a:defRPr sz="2400"/>
            </a:lvl2pPr>
            <a:lvl3pPr marL="896938" indent="-269875">
              <a:defRPr sz="2400"/>
            </a:lvl3pPr>
            <a:lvl4pPr marL="1168400" indent="-271463">
              <a:defRPr sz="2400"/>
            </a:lvl4pPr>
            <a:lvl5pPr marL="1439863" indent="-271463"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8D9D47C-15EF-49B2-B300-A4AECD93F086}" type="slidenum">
              <a:rPr lang="zh-CN" altLang="en-US" smtClean="0"/>
              <a:pPr/>
              <a:t>‹#›</a:t>
            </a:fld>
            <a:endParaRPr lang="en-US" altLang="zh-CN"/>
          </a:p>
        </p:txBody>
      </p:sp>
      <p:sp>
        <p:nvSpPr>
          <p:cNvPr id="8" name="内容占位符 2"/>
          <p:cNvSpPr>
            <a:spLocks noGrp="1"/>
          </p:cNvSpPr>
          <p:nvPr>
            <p:ph sz="half" idx="12"/>
          </p:nvPr>
        </p:nvSpPr>
        <p:spPr>
          <a:xfrm>
            <a:off x="4495800" y="836640"/>
            <a:ext cx="4172390" cy="5616780"/>
          </a:xfrm>
        </p:spPr>
        <p:txBody>
          <a:bodyPr/>
          <a:lstStyle>
            <a:lvl1pPr marL="358775" indent="-358775">
              <a:defRPr sz="2800"/>
            </a:lvl1pPr>
            <a:lvl2pPr marL="627063" indent="-268288">
              <a:defRPr sz="2400"/>
            </a:lvl2pPr>
            <a:lvl3pPr marL="896938" indent="-269875">
              <a:defRPr sz="2400"/>
            </a:lvl3pPr>
            <a:lvl4pPr marL="1168400" indent="-271463">
              <a:defRPr sz="2400"/>
            </a:lvl4pPr>
            <a:lvl5pPr marL="1439863" indent="-271463"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651245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3410" y="836640"/>
            <a:ext cx="4311295" cy="4536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23410" y="1288090"/>
            <a:ext cx="4311295" cy="5237340"/>
          </a:xfrm>
        </p:spPr>
        <p:txBody>
          <a:bodyPr/>
          <a:lstStyle>
            <a:lvl1pPr marL="271463" indent="-271463">
              <a:defRPr sz="2400"/>
            </a:lvl1pPr>
            <a:lvl2pPr marL="541338" indent="-269875">
              <a:defRPr sz="2400"/>
            </a:lvl2pPr>
            <a:lvl3pPr marL="804863" indent="-263525">
              <a:defRPr sz="2400"/>
            </a:lvl3pPr>
            <a:lvl4pPr marL="1074738" indent="-269875">
              <a:defRPr sz="2400"/>
            </a:lvl4pPr>
            <a:lvl5pPr marL="1346200" indent="-271463">
              <a:defRPr sz="2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143744-D395-4989-A1B0-5F9BB7B39D37}" type="slidenum">
              <a:rPr lang="zh-CN" altLang="en-US" smtClean="0"/>
              <a:pPr/>
              <a:t>‹#›</a:t>
            </a:fld>
            <a:endParaRPr lang="en-US" altLang="zh-CN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323410" y="385190"/>
            <a:ext cx="8641200" cy="4514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1" name="文本占位符 2"/>
          <p:cNvSpPr>
            <a:spLocks noGrp="1"/>
          </p:cNvSpPr>
          <p:nvPr>
            <p:ph type="body" idx="12"/>
          </p:nvPr>
        </p:nvSpPr>
        <p:spPr>
          <a:xfrm>
            <a:off x="4636382" y="836640"/>
            <a:ext cx="4328228" cy="4536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内容占位符 3"/>
          <p:cNvSpPr>
            <a:spLocks noGrp="1"/>
          </p:cNvSpPr>
          <p:nvPr>
            <p:ph sz="half" idx="13"/>
          </p:nvPr>
        </p:nvSpPr>
        <p:spPr>
          <a:xfrm>
            <a:off x="4636382" y="1288090"/>
            <a:ext cx="4328228" cy="5237340"/>
          </a:xfrm>
        </p:spPr>
        <p:txBody>
          <a:bodyPr/>
          <a:lstStyle>
            <a:lvl1pPr marL="271463" indent="-271463">
              <a:defRPr sz="2400"/>
            </a:lvl1pPr>
            <a:lvl2pPr marL="541338" indent="-269875">
              <a:defRPr sz="2400"/>
            </a:lvl2pPr>
            <a:lvl3pPr marL="804863" indent="-263525">
              <a:defRPr sz="2400"/>
            </a:lvl3pPr>
            <a:lvl4pPr marL="1074738" indent="-269875">
              <a:defRPr sz="2400"/>
            </a:lvl4pPr>
            <a:lvl5pPr marL="1346200" indent="-271463">
              <a:defRPr sz="2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434327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E788E-13B4-4711-9147-233C421DE921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788074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81410"/>
            <a:ext cx="2133600" cy="32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</a:defRPr>
            </a:lvl1pPr>
          </a:lstStyle>
          <a:p>
            <a:fld id="{97B039F1-95E9-4099-8B27-718396465C74}" type="slidenum">
              <a:rPr lang="zh-CN" altLang="en-US" smtClean="0"/>
              <a:pPr/>
              <a:t>‹#›</a:t>
            </a:fld>
            <a:endParaRPr lang="en-US" altLang="zh-CN"/>
          </a:p>
        </p:txBody>
      </p:sp>
      <p:grpSp>
        <p:nvGrpSpPr>
          <p:cNvPr id="178180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7818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17818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17818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>
                <a:solidFill>
                  <a:schemeClr val="hlink"/>
                </a:solidFill>
              </a:endParaRPr>
            </a:p>
          </p:txBody>
        </p:sp>
        <p:sp>
          <p:nvSpPr>
            <p:cNvPr id="17818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>
                <a:solidFill>
                  <a:schemeClr val="hlink"/>
                </a:solidFill>
              </a:endParaRPr>
            </a:p>
          </p:txBody>
        </p:sp>
        <p:sp>
          <p:nvSpPr>
            <p:cNvPr id="17818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7818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>
                <a:solidFill>
                  <a:schemeClr val="hlink"/>
                </a:solidFill>
              </a:endParaRPr>
            </a:p>
          </p:txBody>
        </p:sp>
        <p:sp>
          <p:nvSpPr>
            <p:cNvPr id="17818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17818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7818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7819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323410" y="385190"/>
            <a:ext cx="8641200" cy="4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7819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410" y="836640"/>
            <a:ext cx="8641200" cy="576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75652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ransition spd="med"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黑体" panose="02010609060101010101" pitchFamily="49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58775" indent="-358775" algn="l" rtl="0" eaLnBrk="1" fontAlgn="base" hangingPunct="1">
        <a:spcBef>
          <a:spcPts val="3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2800" b="1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17550" indent="-358775" algn="l" rtl="0" eaLnBrk="1" fontAlgn="base" hangingPunct="1">
        <a:spcBef>
          <a:spcPts val="300"/>
        </a:spcBef>
        <a:spcAft>
          <a:spcPct val="0"/>
        </a:spcAft>
        <a:buClr>
          <a:srgbClr val="009900"/>
        </a:buClr>
        <a:buSzPct val="75000"/>
        <a:buFont typeface="Wingdings" panose="05000000000000000000" pitchFamily="2" charset="2"/>
        <a:buChar char="l"/>
        <a:defRPr sz="2800" b="1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076325" indent="-358775" algn="l" rtl="0" eaLnBrk="1" fontAlgn="base" hangingPunct="1">
        <a:spcBef>
          <a:spcPts val="300"/>
        </a:spcBef>
        <a:spcAft>
          <a:spcPct val="0"/>
        </a:spcAft>
        <a:buClr>
          <a:srgbClr val="FF6600"/>
        </a:buClr>
        <a:buSzPct val="70000"/>
        <a:buFont typeface="Wingdings" panose="05000000000000000000" pitchFamily="2" charset="2"/>
        <a:buChar char="u"/>
        <a:defRPr sz="2800" b="1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3pPr>
      <a:lvl4pPr marL="1435100" indent="-358775" algn="l" rtl="0" eaLnBrk="1" fontAlgn="base" hangingPunct="1">
        <a:spcBef>
          <a:spcPts val="300"/>
        </a:spcBef>
        <a:spcAft>
          <a:spcPct val="0"/>
        </a:spcAft>
        <a:buClr>
          <a:srgbClr val="0000FF"/>
        </a:buClr>
        <a:buSzPct val="70000"/>
        <a:buFont typeface="Wingdings" panose="05000000000000000000" pitchFamily="2" charset="2"/>
        <a:buChar char="p"/>
        <a:defRPr sz="2800" b="1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4pPr>
      <a:lvl5pPr marL="1793875" indent="-358775" algn="l" rtl="0" eaLnBrk="1" fontAlgn="base" hangingPunct="1">
        <a:spcBef>
          <a:spcPts val="300"/>
        </a:spcBef>
        <a:spcAft>
          <a:spcPct val="0"/>
        </a:spcAft>
        <a:buClr>
          <a:srgbClr val="FF0066"/>
        </a:buClr>
        <a:buSzPct val="75000"/>
        <a:buFont typeface="Wingdings" panose="05000000000000000000" pitchFamily="2" charset="2"/>
        <a:buChar char=""/>
        <a:defRPr sz="2800" b="1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0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Visio___1.vsd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7" Type="http://schemas.openxmlformats.org/officeDocument/2006/relationships/slide" Target="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4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slide" Target="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" Target="slide6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" Target="slide6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58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" Target="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" Target="slide5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4.png"/><Relationship Id="rId4" Type="http://schemas.microsoft.com/office/2007/relationships/hdphoto" Target="../media/hdphoto2.wdp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763713" y="1700213"/>
            <a:ext cx="7235825" cy="2592387"/>
          </a:xfrm>
          <a:noFill/>
          <a:ln/>
        </p:spPr>
        <p:txBody>
          <a:bodyPr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微机原理</a:t>
            </a:r>
            <a:r>
              <a:rPr lang="zh-CN" altLang="en-US" sz="4000" b="0" dirty="0">
                <a:solidFill>
                  <a:schemeClr val="bg1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及</a:t>
            </a:r>
            <a:r>
              <a:rPr lang="zh-CN" altLang="en-US" sz="4000" b="0" dirty="0">
                <a:solidFill>
                  <a:srgbClr val="FFFF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接口技术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第</a:t>
            </a:r>
            <a:r>
              <a:rPr lang="en-US" altLang="zh-CN" sz="7200" b="0" dirty="0">
                <a:solidFill>
                  <a:srgbClr val="FFFFFF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4</a:t>
            </a:r>
            <a:r>
              <a:rPr lang="zh-CN" altLang="en-US" sz="4000" b="0" dirty="0">
                <a:solidFill>
                  <a:srgbClr val="FFFFFF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章  总线</a:t>
            </a:r>
          </a:p>
        </p:txBody>
      </p:sp>
      <p:sp>
        <p:nvSpPr>
          <p:cNvPr id="670723" name="Rectangle 3"/>
          <p:cNvSpPr>
            <a:spLocks noChangeArrowheads="1"/>
          </p:cNvSpPr>
          <p:nvPr/>
        </p:nvSpPr>
        <p:spPr bwMode="auto">
          <a:xfrm>
            <a:off x="3059113" y="4579938"/>
            <a:ext cx="5905500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3600" dirty="0" smtClean="0">
                <a:ea typeface="楷体" panose="02010609060101010101" pitchFamily="49" charset="-122"/>
                <a:cs typeface="Times New Roman" panose="02020603050405020304" pitchFamily="18" charset="0"/>
              </a:rPr>
              <a:t>4.3  </a:t>
            </a:r>
            <a:r>
              <a:rPr lang="zh-CN" altLang="en-US" sz="3600" dirty="0">
                <a:ea typeface="楷体" panose="02010609060101010101" pitchFamily="49" charset="-122"/>
                <a:cs typeface="Times New Roman" panose="02020603050405020304" pitchFamily="18" charset="0"/>
              </a:rPr>
              <a:t>总线的</a:t>
            </a:r>
            <a:r>
              <a:rPr lang="zh-CN" altLang="en-US" sz="3600" dirty="0">
                <a:solidFill>
                  <a:srgbClr val="C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驱动</a:t>
            </a:r>
            <a:r>
              <a:rPr lang="zh-CN" altLang="en-US" sz="3600" dirty="0"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zh-CN" altLang="en-US" sz="3600" dirty="0">
                <a:solidFill>
                  <a:srgbClr val="C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控制</a:t>
            </a:r>
            <a:endParaRPr lang="en-US" altLang="zh-CN" sz="3600" dirty="0">
              <a:solidFill>
                <a:srgbClr val="C0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7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7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03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4.3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总线的驱动与控制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一、总线竞争与负载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19202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908050"/>
            <a:ext cx="8640763" cy="5761038"/>
          </a:xfrm>
        </p:spPr>
        <p:txBody>
          <a:bodyPr/>
          <a:lstStyle/>
          <a:p>
            <a:pPr marL="444500" indent="-444500">
              <a:spcBef>
                <a:spcPts val="650"/>
              </a:spcBef>
              <a:buSzTx/>
              <a:buFont typeface="Wingdings" pitchFamily="2" charset="2"/>
              <a:buAutoNum type="arabicPeriod" startAt="2"/>
            </a:pPr>
            <a:r>
              <a:rPr lang="zh-CN" altLang="en-US" sz="2800" b="1" dirty="0">
                <a:solidFill>
                  <a:srgbClr val="FF0000"/>
                </a:solidFill>
              </a:rPr>
              <a:t>总线</a:t>
            </a:r>
            <a:r>
              <a:rPr lang="zh-CN" altLang="en-US" sz="2800" b="1" dirty="0"/>
              <a:t>的</a:t>
            </a:r>
            <a:r>
              <a:rPr lang="zh-CN" altLang="en-US" sz="2800" b="1" dirty="0">
                <a:solidFill>
                  <a:srgbClr val="FF0000"/>
                </a:solidFill>
              </a:rPr>
              <a:t>负载</a:t>
            </a:r>
            <a:endParaRPr lang="zh-CN" altLang="en-US" sz="2800" b="1" dirty="0"/>
          </a:p>
          <a:p>
            <a:pPr marL="1071563" lvl="1" indent="-447675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b="1" dirty="0">
                <a:latin typeface="Times New Roman" pitchFamily="18" charset="0"/>
              </a:rPr>
              <a:t>直流负载：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</a:rPr>
              <a:t>（手册上给出的均为最大值）</a:t>
            </a:r>
          </a:p>
          <a:p>
            <a:pPr marL="1071563" lvl="1" indent="-447675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endParaRPr lang="zh-CN" altLang="en-US" b="1" dirty="0">
              <a:latin typeface="Times New Roman" pitchFamily="18" charset="0"/>
            </a:endParaRPr>
          </a:p>
          <a:p>
            <a:pPr marL="1071563" lvl="1" indent="-447675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endParaRPr lang="zh-CN" altLang="en-US" b="1" dirty="0">
              <a:latin typeface="Times New Roman" pitchFamily="18" charset="0"/>
            </a:endParaRPr>
          </a:p>
          <a:p>
            <a:pPr marL="1071563" lvl="1" indent="-447675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endParaRPr lang="zh-CN" altLang="en-US" b="1" dirty="0">
              <a:latin typeface="Times New Roman" pitchFamily="18" charset="0"/>
            </a:endParaRPr>
          </a:p>
          <a:p>
            <a:pPr marL="1071563" lvl="1" indent="-447675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endParaRPr lang="zh-CN" altLang="en-US" b="1" dirty="0">
              <a:latin typeface="Times New Roman" pitchFamily="18" charset="0"/>
            </a:endParaRPr>
          </a:p>
          <a:p>
            <a:pPr marL="1071563" lvl="1" indent="-447675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endParaRPr lang="zh-CN" altLang="en-US" b="1" dirty="0">
              <a:latin typeface="Times New Roman" pitchFamily="18" charset="0"/>
            </a:endParaRPr>
          </a:p>
          <a:p>
            <a:pPr marL="1071563" lvl="1" indent="-447675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r>
              <a:rPr lang="zh-CN" altLang="en-US" b="1" dirty="0">
                <a:latin typeface="Times New Roman" pitchFamily="18" charset="0"/>
              </a:rPr>
              <a:t>输出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</a:rPr>
              <a:t>高电平</a:t>
            </a:r>
            <a:r>
              <a:rPr lang="zh-CN" altLang="en-US" b="1" dirty="0">
                <a:latin typeface="Times New Roman" pitchFamily="18" charset="0"/>
              </a:rPr>
              <a:t>时，驱动门的 </a:t>
            </a:r>
            <a:r>
              <a:rPr lang="en-US" altLang="zh-CN" b="1" dirty="0">
                <a:latin typeface="Times New Roman" pitchFamily="18" charset="0"/>
              </a:rPr>
              <a:t>I</a:t>
            </a:r>
            <a:r>
              <a:rPr lang="en-US" altLang="zh-CN" b="1" baseline="-25000" dirty="0">
                <a:latin typeface="Times New Roman" pitchFamily="18" charset="0"/>
              </a:rPr>
              <a:t>OH </a:t>
            </a:r>
            <a:r>
              <a:rPr lang="en-US" altLang="zh-CN" b="1" dirty="0">
                <a:latin typeface="+mn-ea"/>
              </a:rPr>
              <a:t>≥</a:t>
            </a:r>
            <a:r>
              <a:rPr lang="zh-CN" altLang="en-US" b="1" dirty="0">
                <a:latin typeface="Times New Roman" pitchFamily="18" charset="0"/>
              </a:rPr>
              <a:t> </a:t>
            </a:r>
          </a:p>
          <a:p>
            <a:pPr marL="1071563" lvl="1" indent="-447675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endParaRPr lang="zh-CN" altLang="en-US" b="1" dirty="0">
              <a:latin typeface="Times New Roman" pitchFamily="18" charset="0"/>
            </a:endParaRPr>
          </a:p>
          <a:p>
            <a:pPr marL="1071563" lvl="1" indent="-447675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r>
              <a:rPr lang="zh-CN" altLang="en-US" b="1" dirty="0">
                <a:latin typeface="Times New Roman" pitchFamily="18" charset="0"/>
              </a:rPr>
              <a:t>输出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</a:rPr>
              <a:t>低电平</a:t>
            </a:r>
            <a:r>
              <a:rPr lang="zh-CN" altLang="en-US" b="1" dirty="0">
                <a:latin typeface="Times New Roman" pitchFamily="18" charset="0"/>
              </a:rPr>
              <a:t>时，驱动门的 </a:t>
            </a:r>
            <a:r>
              <a:rPr lang="en-US" altLang="zh-CN" b="1" dirty="0">
                <a:latin typeface="Times New Roman" pitchFamily="18" charset="0"/>
              </a:rPr>
              <a:t>I</a:t>
            </a:r>
            <a:r>
              <a:rPr lang="en-US" altLang="zh-CN" b="1" baseline="-25000" dirty="0">
                <a:latin typeface="Times New Roman" pitchFamily="18" charset="0"/>
              </a:rPr>
              <a:t>OL </a:t>
            </a:r>
            <a:r>
              <a:rPr lang="en-US" altLang="zh-CN" b="1" dirty="0">
                <a:latin typeface="+mn-ea"/>
              </a:rPr>
              <a:t>≥</a:t>
            </a:r>
            <a:endParaRPr lang="zh-CN" altLang="en-US" b="1" dirty="0">
              <a:latin typeface="+mn-ea"/>
            </a:endParaRPr>
          </a:p>
        </p:txBody>
      </p:sp>
      <p:sp>
        <p:nvSpPr>
          <p:cNvPr id="41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21F4F5-B35D-4D9A-A7BE-A3E8ECDDBC7F}" type="slidenum">
              <a:rPr lang="zh-CN" altLang="en-US"/>
              <a:pPr/>
              <a:t>10</a:t>
            </a:fld>
            <a:endParaRPr lang="en-US" altLang="zh-CN"/>
          </a:p>
        </p:txBody>
      </p:sp>
      <p:sp>
        <p:nvSpPr>
          <p:cNvPr id="819230" name="AutoShape 30"/>
          <p:cNvSpPr>
            <a:spLocks noChangeArrowheads="1"/>
          </p:cNvSpPr>
          <p:nvPr/>
        </p:nvSpPr>
        <p:spPr bwMode="auto">
          <a:xfrm>
            <a:off x="3997325" y="3286125"/>
            <a:ext cx="720725" cy="647700"/>
          </a:xfrm>
          <a:prstGeom prst="flowChartMerge">
            <a:avLst/>
          </a:prstGeom>
          <a:solidFill>
            <a:srgbClr val="CCFFFF"/>
          </a:solidFill>
          <a:ln w="38100" algn="ctr">
            <a:solidFill>
              <a:schemeClr val="tx1"/>
            </a:solidFill>
            <a:miter lim="800000"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31" name="AutoShape 31"/>
          <p:cNvSpPr>
            <a:spLocks noChangeArrowheads="1"/>
          </p:cNvSpPr>
          <p:nvPr/>
        </p:nvSpPr>
        <p:spPr bwMode="auto">
          <a:xfrm rot="-5400000">
            <a:off x="2447925" y="2170113"/>
            <a:ext cx="720725" cy="647700"/>
          </a:xfrm>
          <a:prstGeom prst="flowChartMerge">
            <a:avLst/>
          </a:prstGeom>
          <a:solidFill>
            <a:srgbClr val="FF99FF"/>
          </a:solidFill>
          <a:ln w="38100" algn="ctr">
            <a:solidFill>
              <a:schemeClr val="tx1"/>
            </a:solidFill>
            <a:miter lim="800000"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32" name="Line 32"/>
          <p:cNvSpPr>
            <a:spLocks noChangeShapeType="1"/>
          </p:cNvSpPr>
          <p:nvPr/>
        </p:nvSpPr>
        <p:spPr bwMode="auto">
          <a:xfrm flipH="1">
            <a:off x="1331913" y="2493963"/>
            <a:ext cx="11525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33" name="Line 33"/>
          <p:cNvSpPr>
            <a:spLocks noChangeShapeType="1"/>
          </p:cNvSpPr>
          <p:nvPr/>
        </p:nvSpPr>
        <p:spPr bwMode="auto">
          <a:xfrm>
            <a:off x="3132138" y="2493963"/>
            <a:ext cx="48244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34" name="AutoShape 34"/>
          <p:cNvSpPr>
            <a:spLocks noChangeArrowheads="1"/>
          </p:cNvSpPr>
          <p:nvPr/>
        </p:nvSpPr>
        <p:spPr bwMode="auto">
          <a:xfrm>
            <a:off x="5148263" y="3286125"/>
            <a:ext cx="720725" cy="647700"/>
          </a:xfrm>
          <a:prstGeom prst="flowChartMerge">
            <a:avLst/>
          </a:prstGeom>
          <a:solidFill>
            <a:srgbClr val="CCFFFF"/>
          </a:solidFill>
          <a:ln w="38100" algn="ctr">
            <a:solidFill>
              <a:schemeClr val="tx1"/>
            </a:solidFill>
            <a:miter lim="800000"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35" name="AutoShape 35"/>
          <p:cNvSpPr>
            <a:spLocks noChangeArrowheads="1"/>
          </p:cNvSpPr>
          <p:nvPr/>
        </p:nvSpPr>
        <p:spPr bwMode="auto">
          <a:xfrm>
            <a:off x="6948488" y="3286125"/>
            <a:ext cx="720725" cy="647700"/>
          </a:xfrm>
          <a:prstGeom prst="flowChartMerge">
            <a:avLst/>
          </a:prstGeom>
          <a:solidFill>
            <a:srgbClr val="CCFFFF"/>
          </a:solidFill>
          <a:ln w="38100" algn="ctr">
            <a:solidFill>
              <a:schemeClr val="tx1"/>
            </a:solidFill>
            <a:miter lim="800000"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36" name="Text Box 36"/>
          <p:cNvSpPr txBox="1">
            <a:spLocks noChangeArrowheads="1"/>
          </p:cNvSpPr>
          <p:nvPr/>
        </p:nvSpPr>
        <p:spPr bwMode="auto">
          <a:xfrm>
            <a:off x="1620838" y="2925763"/>
            <a:ext cx="1150937" cy="457200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Tx/>
              <a:buFontTx/>
              <a:buNone/>
            </a:pPr>
            <a:r>
              <a:rPr lang="zh-CN" altLang="en-US"/>
              <a:t>驱动门</a:t>
            </a:r>
          </a:p>
        </p:txBody>
      </p:sp>
      <p:sp>
        <p:nvSpPr>
          <p:cNvPr id="819237" name="Text Box 37"/>
          <p:cNvSpPr txBox="1">
            <a:spLocks noChangeArrowheads="1"/>
          </p:cNvSpPr>
          <p:nvPr/>
        </p:nvSpPr>
        <p:spPr bwMode="auto">
          <a:xfrm>
            <a:off x="7526338" y="3476625"/>
            <a:ext cx="1150937" cy="457200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zh-CN" altLang="en-US"/>
              <a:t>负载门</a:t>
            </a:r>
          </a:p>
        </p:txBody>
      </p:sp>
      <p:sp>
        <p:nvSpPr>
          <p:cNvPr id="819238" name="Line 38"/>
          <p:cNvSpPr>
            <a:spLocks noChangeShapeType="1"/>
          </p:cNvSpPr>
          <p:nvPr/>
        </p:nvSpPr>
        <p:spPr bwMode="auto">
          <a:xfrm flipV="1">
            <a:off x="4356100" y="2493963"/>
            <a:ext cx="0" cy="7921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39" name="Oval 39"/>
          <p:cNvSpPr>
            <a:spLocks noChangeArrowheads="1"/>
          </p:cNvSpPr>
          <p:nvPr/>
        </p:nvSpPr>
        <p:spPr bwMode="auto">
          <a:xfrm>
            <a:off x="4283075" y="2420938"/>
            <a:ext cx="144463" cy="142875"/>
          </a:xfrm>
          <a:prstGeom prst="ellipse">
            <a:avLst/>
          </a:prstGeom>
          <a:solidFill>
            <a:schemeClr val="tx2"/>
          </a:solidFill>
          <a:ln w="38100" algn="ctr">
            <a:noFill/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40" name="Line 40"/>
          <p:cNvSpPr>
            <a:spLocks noChangeShapeType="1"/>
          </p:cNvSpPr>
          <p:nvPr/>
        </p:nvSpPr>
        <p:spPr bwMode="auto">
          <a:xfrm flipV="1">
            <a:off x="5508625" y="2493963"/>
            <a:ext cx="0" cy="7921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41" name="Oval 41"/>
          <p:cNvSpPr>
            <a:spLocks noChangeArrowheads="1"/>
          </p:cNvSpPr>
          <p:nvPr/>
        </p:nvSpPr>
        <p:spPr bwMode="auto">
          <a:xfrm>
            <a:off x="5435600" y="2420938"/>
            <a:ext cx="144463" cy="142875"/>
          </a:xfrm>
          <a:prstGeom prst="ellipse">
            <a:avLst/>
          </a:prstGeom>
          <a:solidFill>
            <a:schemeClr val="tx2"/>
          </a:solidFill>
          <a:ln w="38100" algn="ctr">
            <a:noFill/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42" name="Line 42"/>
          <p:cNvSpPr>
            <a:spLocks noChangeShapeType="1"/>
          </p:cNvSpPr>
          <p:nvPr/>
        </p:nvSpPr>
        <p:spPr bwMode="auto">
          <a:xfrm flipV="1">
            <a:off x="7308850" y="2493963"/>
            <a:ext cx="0" cy="7921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43" name="Oval 43"/>
          <p:cNvSpPr>
            <a:spLocks noChangeArrowheads="1"/>
          </p:cNvSpPr>
          <p:nvPr/>
        </p:nvSpPr>
        <p:spPr bwMode="auto">
          <a:xfrm>
            <a:off x="7235825" y="2420938"/>
            <a:ext cx="144463" cy="142875"/>
          </a:xfrm>
          <a:prstGeom prst="ellipse">
            <a:avLst/>
          </a:prstGeom>
          <a:solidFill>
            <a:schemeClr val="tx2"/>
          </a:solidFill>
          <a:ln w="38100" algn="ctr">
            <a:noFill/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44" name="Line 44"/>
          <p:cNvSpPr>
            <a:spLocks noChangeShapeType="1"/>
          </p:cNvSpPr>
          <p:nvPr/>
        </p:nvSpPr>
        <p:spPr bwMode="auto">
          <a:xfrm>
            <a:off x="4356100" y="3933825"/>
            <a:ext cx="0" cy="5762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45" name="Line 45"/>
          <p:cNvSpPr>
            <a:spLocks noChangeShapeType="1"/>
          </p:cNvSpPr>
          <p:nvPr/>
        </p:nvSpPr>
        <p:spPr bwMode="auto">
          <a:xfrm>
            <a:off x="5508625" y="3933825"/>
            <a:ext cx="0" cy="5762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46" name="Line 46"/>
          <p:cNvSpPr>
            <a:spLocks noChangeShapeType="1"/>
          </p:cNvSpPr>
          <p:nvPr/>
        </p:nvSpPr>
        <p:spPr bwMode="auto">
          <a:xfrm>
            <a:off x="7308850" y="3933825"/>
            <a:ext cx="0" cy="5762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47" name="Text Box 47"/>
          <p:cNvSpPr txBox="1">
            <a:spLocks noChangeArrowheads="1"/>
          </p:cNvSpPr>
          <p:nvPr/>
        </p:nvSpPr>
        <p:spPr bwMode="auto">
          <a:xfrm>
            <a:off x="5797550" y="3357563"/>
            <a:ext cx="1150938" cy="457200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>
                <a:latin typeface="宋体"/>
              </a:rPr>
              <a:t>……</a:t>
            </a:r>
            <a:endParaRPr lang="en-US" altLang="zh-CN"/>
          </a:p>
        </p:txBody>
      </p:sp>
      <p:sp>
        <p:nvSpPr>
          <p:cNvPr id="819251" name="Line 51"/>
          <p:cNvSpPr>
            <a:spLocks noChangeShapeType="1"/>
          </p:cNvSpPr>
          <p:nvPr/>
        </p:nvSpPr>
        <p:spPr bwMode="auto">
          <a:xfrm flipH="1">
            <a:off x="3132138" y="2278063"/>
            <a:ext cx="38877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53" name="Freeform 53"/>
          <p:cNvSpPr>
            <a:spLocks/>
          </p:cNvSpPr>
          <p:nvPr/>
        </p:nvSpPr>
        <p:spPr bwMode="auto">
          <a:xfrm>
            <a:off x="7019925" y="2276475"/>
            <a:ext cx="515938" cy="865188"/>
          </a:xfrm>
          <a:custGeom>
            <a:avLst/>
            <a:gdLst/>
            <a:ahLst/>
            <a:cxnLst>
              <a:cxn ang="0">
                <a:pos x="0" y="1"/>
              </a:cxn>
              <a:cxn ang="0">
                <a:pos x="272" y="91"/>
              </a:cxn>
              <a:cxn ang="0">
                <a:pos x="318" y="545"/>
              </a:cxn>
            </a:cxnLst>
            <a:rect l="0" t="0" r="r" b="b"/>
            <a:pathLst>
              <a:path w="325" h="545">
                <a:moveTo>
                  <a:pt x="0" y="1"/>
                </a:moveTo>
                <a:cubicBezTo>
                  <a:pt x="109" y="0"/>
                  <a:pt x="219" y="0"/>
                  <a:pt x="272" y="91"/>
                </a:cubicBezTo>
                <a:cubicBezTo>
                  <a:pt x="325" y="182"/>
                  <a:pt x="321" y="363"/>
                  <a:pt x="318" y="545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54" name="Freeform 54"/>
          <p:cNvSpPr>
            <a:spLocks/>
          </p:cNvSpPr>
          <p:nvPr/>
        </p:nvSpPr>
        <p:spPr bwMode="auto">
          <a:xfrm>
            <a:off x="5280025" y="2278063"/>
            <a:ext cx="515938" cy="865187"/>
          </a:xfrm>
          <a:custGeom>
            <a:avLst/>
            <a:gdLst/>
            <a:ahLst/>
            <a:cxnLst>
              <a:cxn ang="0">
                <a:pos x="0" y="1"/>
              </a:cxn>
              <a:cxn ang="0">
                <a:pos x="272" y="91"/>
              </a:cxn>
              <a:cxn ang="0">
                <a:pos x="318" y="545"/>
              </a:cxn>
            </a:cxnLst>
            <a:rect l="0" t="0" r="r" b="b"/>
            <a:pathLst>
              <a:path w="325" h="545">
                <a:moveTo>
                  <a:pt x="0" y="1"/>
                </a:moveTo>
                <a:cubicBezTo>
                  <a:pt x="109" y="0"/>
                  <a:pt x="219" y="0"/>
                  <a:pt x="272" y="91"/>
                </a:cubicBezTo>
                <a:cubicBezTo>
                  <a:pt x="325" y="182"/>
                  <a:pt x="321" y="363"/>
                  <a:pt x="318" y="545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55" name="Freeform 55"/>
          <p:cNvSpPr>
            <a:spLocks/>
          </p:cNvSpPr>
          <p:nvPr/>
        </p:nvSpPr>
        <p:spPr bwMode="auto">
          <a:xfrm>
            <a:off x="4067175" y="2278063"/>
            <a:ext cx="515938" cy="865187"/>
          </a:xfrm>
          <a:custGeom>
            <a:avLst/>
            <a:gdLst/>
            <a:ahLst/>
            <a:cxnLst>
              <a:cxn ang="0">
                <a:pos x="0" y="1"/>
              </a:cxn>
              <a:cxn ang="0">
                <a:pos x="272" y="91"/>
              </a:cxn>
              <a:cxn ang="0">
                <a:pos x="318" y="545"/>
              </a:cxn>
            </a:cxnLst>
            <a:rect l="0" t="0" r="r" b="b"/>
            <a:pathLst>
              <a:path w="325" h="545">
                <a:moveTo>
                  <a:pt x="0" y="1"/>
                </a:moveTo>
                <a:cubicBezTo>
                  <a:pt x="109" y="0"/>
                  <a:pt x="219" y="0"/>
                  <a:pt x="272" y="91"/>
                </a:cubicBezTo>
                <a:cubicBezTo>
                  <a:pt x="325" y="182"/>
                  <a:pt x="321" y="363"/>
                  <a:pt x="318" y="545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59" name="Line 59"/>
          <p:cNvSpPr>
            <a:spLocks noChangeShapeType="1"/>
          </p:cNvSpPr>
          <p:nvPr/>
        </p:nvSpPr>
        <p:spPr bwMode="auto">
          <a:xfrm flipH="1">
            <a:off x="3132138" y="2709863"/>
            <a:ext cx="3744912" cy="0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 type="none" w="med" len="lg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67" name="Freeform 67"/>
          <p:cNvSpPr>
            <a:spLocks/>
          </p:cNvSpPr>
          <p:nvPr/>
        </p:nvSpPr>
        <p:spPr bwMode="auto">
          <a:xfrm rot="16200000" flipV="1">
            <a:off x="3789363" y="2717800"/>
            <a:ext cx="515937" cy="474663"/>
          </a:xfrm>
          <a:custGeom>
            <a:avLst/>
            <a:gdLst/>
            <a:ahLst/>
            <a:cxnLst>
              <a:cxn ang="0">
                <a:pos x="0" y="1"/>
              </a:cxn>
              <a:cxn ang="0">
                <a:pos x="272" y="91"/>
              </a:cxn>
              <a:cxn ang="0">
                <a:pos x="318" y="545"/>
              </a:cxn>
            </a:cxnLst>
            <a:rect l="0" t="0" r="r" b="b"/>
            <a:pathLst>
              <a:path w="325" h="545">
                <a:moveTo>
                  <a:pt x="0" y="1"/>
                </a:moveTo>
                <a:cubicBezTo>
                  <a:pt x="109" y="0"/>
                  <a:pt x="219" y="0"/>
                  <a:pt x="272" y="91"/>
                </a:cubicBezTo>
                <a:cubicBezTo>
                  <a:pt x="325" y="182"/>
                  <a:pt x="321" y="363"/>
                  <a:pt x="318" y="545"/>
                </a:cubicBezTo>
              </a:path>
            </a:pathLst>
          </a:custGeom>
          <a:noFill/>
          <a:ln w="38100" cap="flat" cmpd="sng">
            <a:solidFill>
              <a:srgbClr val="006600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68" name="Freeform 68"/>
          <p:cNvSpPr>
            <a:spLocks/>
          </p:cNvSpPr>
          <p:nvPr/>
        </p:nvSpPr>
        <p:spPr bwMode="auto">
          <a:xfrm rot="16200000" flipV="1">
            <a:off x="4940300" y="2717801"/>
            <a:ext cx="515937" cy="474662"/>
          </a:xfrm>
          <a:custGeom>
            <a:avLst/>
            <a:gdLst/>
            <a:ahLst/>
            <a:cxnLst>
              <a:cxn ang="0">
                <a:pos x="0" y="1"/>
              </a:cxn>
              <a:cxn ang="0">
                <a:pos x="272" y="91"/>
              </a:cxn>
              <a:cxn ang="0">
                <a:pos x="318" y="545"/>
              </a:cxn>
            </a:cxnLst>
            <a:rect l="0" t="0" r="r" b="b"/>
            <a:pathLst>
              <a:path w="325" h="545">
                <a:moveTo>
                  <a:pt x="0" y="1"/>
                </a:moveTo>
                <a:cubicBezTo>
                  <a:pt x="109" y="0"/>
                  <a:pt x="219" y="0"/>
                  <a:pt x="272" y="91"/>
                </a:cubicBezTo>
                <a:cubicBezTo>
                  <a:pt x="325" y="182"/>
                  <a:pt x="321" y="363"/>
                  <a:pt x="318" y="545"/>
                </a:cubicBezTo>
              </a:path>
            </a:pathLst>
          </a:custGeom>
          <a:noFill/>
          <a:ln w="38100" cap="flat" cmpd="sng">
            <a:solidFill>
              <a:srgbClr val="006600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69" name="Freeform 69"/>
          <p:cNvSpPr>
            <a:spLocks/>
          </p:cNvSpPr>
          <p:nvPr/>
        </p:nvSpPr>
        <p:spPr bwMode="auto">
          <a:xfrm rot="16200000" flipV="1">
            <a:off x="6740525" y="2717801"/>
            <a:ext cx="515937" cy="474662"/>
          </a:xfrm>
          <a:custGeom>
            <a:avLst/>
            <a:gdLst/>
            <a:ahLst/>
            <a:cxnLst>
              <a:cxn ang="0">
                <a:pos x="0" y="1"/>
              </a:cxn>
              <a:cxn ang="0">
                <a:pos x="272" y="91"/>
              </a:cxn>
              <a:cxn ang="0">
                <a:pos x="318" y="545"/>
              </a:cxn>
            </a:cxnLst>
            <a:rect l="0" t="0" r="r" b="b"/>
            <a:pathLst>
              <a:path w="325" h="545">
                <a:moveTo>
                  <a:pt x="0" y="1"/>
                </a:moveTo>
                <a:cubicBezTo>
                  <a:pt x="109" y="0"/>
                  <a:pt x="219" y="0"/>
                  <a:pt x="272" y="91"/>
                </a:cubicBezTo>
                <a:cubicBezTo>
                  <a:pt x="325" y="182"/>
                  <a:pt x="321" y="363"/>
                  <a:pt x="318" y="545"/>
                </a:cubicBezTo>
              </a:path>
            </a:pathLst>
          </a:custGeom>
          <a:noFill/>
          <a:ln w="38100" cap="flat" cmpd="sng">
            <a:solidFill>
              <a:srgbClr val="006600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70" name="Text Box 70"/>
          <p:cNvSpPr txBox="1">
            <a:spLocks noChangeArrowheads="1"/>
          </p:cNvSpPr>
          <p:nvPr/>
        </p:nvSpPr>
        <p:spPr bwMode="auto">
          <a:xfrm>
            <a:off x="3132138" y="1773238"/>
            <a:ext cx="720725" cy="457200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en-US" altLang="zh-CN">
                <a:solidFill>
                  <a:srgbClr val="FF0000"/>
                </a:solidFill>
              </a:rPr>
              <a:t>I</a:t>
            </a:r>
            <a:r>
              <a:rPr lang="en-US" altLang="zh-CN" baseline="-25000">
                <a:solidFill>
                  <a:srgbClr val="FF0000"/>
                </a:solidFill>
              </a:rPr>
              <a:t>OH</a:t>
            </a:r>
          </a:p>
        </p:txBody>
      </p:sp>
      <p:sp>
        <p:nvSpPr>
          <p:cNvPr id="819271" name="Text Box 71"/>
          <p:cNvSpPr txBox="1">
            <a:spLocks noChangeArrowheads="1"/>
          </p:cNvSpPr>
          <p:nvPr/>
        </p:nvSpPr>
        <p:spPr bwMode="auto">
          <a:xfrm>
            <a:off x="4570413" y="2781300"/>
            <a:ext cx="576262" cy="457200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en-US" altLang="zh-CN">
                <a:solidFill>
                  <a:srgbClr val="FF0000"/>
                </a:solidFill>
              </a:rPr>
              <a:t>I</a:t>
            </a:r>
            <a:r>
              <a:rPr lang="en-US" altLang="zh-CN" baseline="-25000">
                <a:solidFill>
                  <a:srgbClr val="FF0000"/>
                </a:solidFill>
              </a:rPr>
              <a:t>IH</a:t>
            </a:r>
          </a:p>
        </p:txBody>
      </p:sp>
      <p:sp>
        <p:nvSpPr>
          <p:cNvPr id="819272" name="Text Box 72"/>
          <p:cNvSpPr txBox="1">
            <a:spLocks noChangeArrowheads="1"/>
          </p:cNvSpPr>
          <p:nvPr/>
        </p:nvSpPr>
        <p:spPr bwMode="auto">
          <a:xfrm>
            <a:off x="5795963" y="2781300"/>
            <a:ext cx="576262" cy="457200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en-US" altLang="zh-CN">
                <a:solidFill>
                  <a:srgbClr val="FF0000"/>
                </a:solidFill>
              </a:rPr>
              <a:t>I</a:t>
            </a:r>
            <a:r>
              <a:rPr lang="en-US" altLang="zh-CN" baseline="-25000">
                <a:solidFill>
                  <a:srgbClr val="FF0000"/>
                </a:solidFill>
              </a:rPr>
              <a:t>IH</a:t>
            </a:r>
          </a:p>
        </p:txBody>
      </p:sp>
      <p:sp>
        <p:nvSpPr>
          <p:cNvPr id="819273" name="Text Box 73"/>
          <p:cNvSpPr txBox="1">
            <a:spLocks noChangeArrowheads="1"/>
          </p:cNvSpPr>
          <p:nvPr/>
        </p:nvSpPr>
        <p:spPr bwMode="auto">
          <a:xfrm>
            <a:off x="7524750" y="2781300"/>
            <a:ext cx="576263" cy="457200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en-US" altLang="zh-CN">
                <a:solidFill>
                  <a:srgbClr val="FF0000"/>
                </a:solidFill>
              </a:rPr>
              <a:t>I</a:t>
            </a:r>
            <a:r>
              <a:rPr lang="en-US" altLang="zh-CN" baseline="-25000">
                <a:solidFill>
                  <a:srgbClr val="FF0000"/>
                </a:solidFill>
              </a:rPr>
              <a:t>IH</a:t>
            </a:r>
          </a:p>
        </p:txBody>
      </p:sp>
      <p:sp>
        <p:nvSpPr>
          <p:cNvPr id="819274" name="Text Box 74"/>
          <p:cNvSpPr txBox="1">
            <a:spLocks noChangeArrowheads="1"/>
          </p:cNvSpPr>
          <p:nvPr/>
        </p:nvSpPr>
        <p:spPr bwMode="auto">
          <a:xfrm>
            <a:off x="2916238" y="2684463"/>
            <a:ext cx="720725" cy="457200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en-US" altLang="zh-CN">
                <a:solidFill>
                  <a:srgbClr val="008000"/>
                </a:solidFill>
              </a:rPr>
              <a:t>I</a:t>
            </a:r>
            <a:r>
              <a:rPr lang="en-US" altLang="zh-CN" baseline="-25000">
                <a:solidFill>
                  <a:srgbClr val="008000"/>
                </a:solidFill>
              </a:rPr>
              <a:t>OL</a:t>
            </a:r>
          </a:p>
        </p:txBody>
      </p:sp>
      <p:sp>
        <p:nvSpPr>
          <p:cNvPr id="819275" name="Text Box 75"/>
          <p:cNvSpPr txBox="1">
            <a:spLocks noChangeArrowheads="1"/>
          </p:cNvSpPr>
          <p:nvPr/>
        </p:nvSpPr>
        <p:spPr bwMode="auto">
          <a:xfrm>
            <a:off x="3779838" y="2755900"/>
            <a:ext cx="720725" cy="457200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en-US" altLang="zh-CN">
                <a:solidFill>
                  <a:srgbClr val="008000"/>
                </a:solidFill>
              </a:rPr>
              <a:t>I</a:t>
            </a:r>
            <a:r>
              <a:rPr lang="en-US" altLang="zh-CN" baseline="-25000">
                <a:solidFill>
                  <a:srgbClr val="008000"/>
                </a:solidFill>
              </a:rPr>
              <a:t>IL</a:t>
            </a:r>
          </a:p>
        </p:txBody>
      </p:sp>
      <p:sp>
        <p:nvSpPr>
          <p:cNvPr id="819276" name="Text Box 76"/>
          <p:cNvSpPr txBox="1">
            <a:spLocks noChangeArrowheads="1"/>
          </p:cNvSpPr>
          <p:nvPr/>
        </p:nvSpPr>
        <p:spPr bwMode="auto">
          <a:xfrm>
            <a:off x="4930775" y="2755900"/>
            <a:ext cx="720725" cy="457200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en-US" altLang="zh-CN">
                <a:solidFill>
                  <a:srgbClr val="008000"/>
                </a:solidFill>
              </a:rPr>
              <a:t>I</a:t>
            </a:r>
            <a:r>
              <a:rPr lang="en-US" altLang="zh-CN" baseline="-25000">
                <a:solidFill>
                  <a:srgbClr val="008000"/>
                </a:solidFill>
              </a:rPr>
              <a:t>IL</a:t>
            </a:r>
          </a:p>
        </p:txBody>
      </p:sp>
      <p:sp>
        <p:nvSpPr>
          <p:cNvPr id="819277" name="Text Box 77"/>
          <p:cNvSpPr txBox="1">
            <a:spLocks noChangeArrowheads="1"/>
          </p:cNvSpPr>
          <p:nvPr/>
        </p:nvSpPr>
        <p:spPr bwMode="auto">
          <a:xfrm>
            <a:off x="6732588" y="2755900"/>
            <a:ext cx="720725" cy="457200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en-US" altLang="zh-CN">
                <a:solidFill>
                  <a:srgbClr val="008000"/>
                </a:solidFill>
              </a:rPr>
              <a:t>I</a:t>
            </a:r>
            <a:r>
              <a:rPr lang="en-US" altLang="zh-CN" baseline="-25000">
                <a:solidFill>
                  <a:srgbClr val="008000"/>
                </a:solidFill>
              </a:rPr>
              <a:t>IL</a:t>
            </a:r>
          </a:p>
        </p:txBody>
      </p:sp>
      <p:graphicFrame>
        <p:nvGraphicFramePr>
          <p:cNvPr id="819278" name="Object 78"/>
          <p:cNvGraphicFramePr>
            <a:graphicFrameLocks noChangeAspect="1"/>
          </p:cNvGraphicFramePr>
          <p:nvPr/>
        </p:nvGraphicFramePr>
        <p:xfrm>
          <a:off x="6011863" y="4292600"/>
          <a:ext cx="1008062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26" name="公式" r:id="rId3" imgW="431640" imgH="431640" progId="Equation.3">
                  <p:embed/>
                </p:oleObj>
              </mc:Choice>
              <mc:Fallback>
                <p:oleObj name="公式" r:id="rId3" imgW="431640" imgH="431640" progId="Equation.3">
                  <p:embed/>
                  <p:pic>
                    <p:nvPicPr>
                      <p:cNvPr id="0" name="Picture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4292600"/>
                        <a:ext cx="1008062" cy="100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79" name="Object 79"/>
          <p:cNvGraphicFramePr>
            <a:graphicFrameLocks noChangeAspect="1"/>
          </p:cNvGraphicFramePr>
          <p:nvPr/>
        </p:nvGraphicFramePr>
        <p:xfrm>
          <a:off x="6045200" y="5229225"/>
          <a:ext cx="104775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27" name="公式" r:id="rId5" imgW="419040" imgH="431640" progId="Equation.3">
                  <p:embed/>
                </p:oleObj>
              </mc:Choice>
              <mc:Fallback>
                <p:oleObj name="公式" r:id="rId5" imgW="419040" imgH="431640" progId="Equation.3">
                  <p:embed/>
                  <p:pic>
                    <p:nvPicPr>
                      <p:cNvPr id="0" name="Picture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5200" y="5229225"/>
                        <a:ext cx="1047750" cy="1079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" dur="500"/>
                                        <p:tgtEl>
                                          <p:spTgt spid="8192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8192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8192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8192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3" dur="500"/>
                                        <p:tgtEl>
                                          <p:spTgt spid="819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8" dur="500"/>
                                        <p:tgtEl>
                                          <p:spTgt spid="81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3" dur="500"/>
                                        <p:tgtEl>
                                          <p:spTgt spid="81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8" dur="500"/>
                                        <p:tgtEl>
                                          <p:spTgt spid="819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51" grpId="0" animBg="1"/>
      <p:bldP spid="819253" grpId="0" animBg="1"/>
      <p:bldP spid="819254" grpId="0" animBg="1"/>
      <p:bldP spid="819255" grpId="0" animBg="1"/>
      <p:bldP spid="819259" grpId="0" animBg="1"/>
      <p:bldP spid="819267" grpId="0" animBg="1"/>
      <p:bldP spid="819268" grpId="0" animBg="1"/>
      <p:bldP spid="819269" grpId="0" animBg="1"/>
      <p:bldP spid="819270" grpId="0"/>
      <p:bldP spid="819271" grpId="0"/>
      <p:bldP spid="819272" grpId="0"/>
      <p:bldP spid="819273" grpId="0"/>
      <p:bldP spid="819274" grpId="0"/>
      <p:bldP spid="819275" grpId="0"/>
      <p:bldP spid="819276" grpId="0"/>
      <p:bldP spid="81927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27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4.3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总线的驱动与控制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一、总线竞争与负载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20226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908050"/>
            <a:ext cx="8640763" cy="5761038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AutoNum type="arabicPeriod" startAt="2"/>
            </a:pPr>
            <a:r>
              <a:rPr lang="zh-CN" altLang="en-US" sz="2800" b="1">
                <a:solidFill>
                  <a:srgbClr val="FF0000"/>
                </a:solidFill>
              </a:rPr>
              <a:t>总线</a:t>
            </a:r>
            <a:r>
              <a:rPr lang="zh-CN" altLang="en-US" sz="2800" b="1"/>
              <a:t>的</a:t>
            </a:r>
            <a:r>
              <a:rPr lang="zh-CN" altLang="en-US" sz="2800" b="1">
                <a:solidFill>
                  <a:srgbClr val="FF0000"/>
                </a:solidFill>
              </a:rPr>
              <a:t>负载</a:t>
            </a:r>
            <a:endParaRPr lang="zh-CN" altLang="en-US" sz="2800" b="1"/>
          </a:p>
          <a:p>
            <a:pPr marL="1162050" lvl="1" indent="-538163"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b="1">
                <a:latin typeface="Times New Roman" pitchFamily="18" charset="0"/>
              </a:rPr>
              <a:t>直流负载</a:t>
            </a:r>
          </a:p>
        </p:txBody>
      </p:sp>
      <p:sp>
        <p:nvSpPr>
          <p:cNvPr id="31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5664722-466D-4CCC-8165-1355757793C0}" type="slidenum">
              <a:rPr lang="zh-CN" altLang="en-US"/>
              <a:pPr/>
              <a:t>11</a:t>
            </a:fld>
            <a:endParaRPr lang="en-US" altLang="zh-CN"/>
          </a:p>
        </p:txBody>
      </p:sp>
      <p:graphicFrame>
        <p:nvGraphicFramePr>
          <p:cNvPr id="820310" name="Group 86"/>
          <p:cNvGraphicFramePr>
            <a:graphicFrameLocks noGrp="1"/>
          </p:cNvGraphicFramePr>
          <p:nvPr/>
        </p:nvGraphicFramePr>
        <p:xfrm>
          <a:off x="611188" y="2205038"/>
          <a:ext cx="7848600" cy="2879726"/>
        </p:xfrm>
        <a:graphic>
          <a:graphicData uri="http://schemas.openxmlformats.org/drawingml/2006/table">
            <a:tbl>
              <a:tblPr/>
              <a:tblGrid>
                <a:gridCol w="1655762"/>
                <a:gridCol w="2862263"/>
                <a:gridCol w="3330575"/>
              </a:tblGrid>
              <a:tr h="720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74LSxx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（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TTL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74HCxx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（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CMOS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9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</a:t>
                      </a:r>
                      <a:r>
                        <a:rPr kumimoji="0" lang="en-US" altLang="zh-CN" sz="2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IH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/I</a:t>
                      </a:r>
                      <a:r>
                        <a:rPr kumimoji="0" lang="en-US" altLang="zh-CN" sz="2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IL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0.02 / 0.4 mA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 / 1 μA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0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</a:t>
                      </a:r>
                      <a:r>
                        <a:rPr kumimoji="0" lang="en-US" altLang="zh-CN" sz="2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OH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/I</a:t>
                      </a:r>
                      <a:r>
                        <a:rPr kumimoji="0" lang="en-US" altLang="zh-CN" sz="2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OL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0.4 / 8 mA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 / 4 mA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9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扇出数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4000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20311" name="Text Box 87"/>
          <p:cNvSpPr txBox="1">
            <a:spLocks noChangeArrowheads="1"/>
          </p:cNvSpPr>
          <p:nvPr/>
        </p:nvSpPr>
        <p:spPr bwMode="auto">
          <a:xfrm>
            <a:off x="827088" y="5445125"/>
            <a:ext cx="5616575" cy="519113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zh-CN" altLang="en-US" sz="2800">
                <a:latin typeface="Arial" charset="0"/>
              </a:rPr>
              <a:t>扇出数：驱动同类门的个数。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414" name="Rectangle 118"/>
          <p:cNvSpPr>
            <a:spLocks noGrp="1" noChangeArrowheads="1"/>
          </p:cNvSpPr>
          <p:nvPr>
            <p:ph type="title"/>
          </p:nvPr>
        </p:nvSpPr>
        <p:spPr>
          <a:xfrm>
            <a:off x="519113" y="693738"/>
            <a:ext cx="8229600" cy="503237"/>
          </a:xfrm>
          <a:noFill/>
          <a:ln/>
        </p:spPr>
        <p:txBody>
          <a:bodyPr/>
          <a:lstStyle/>
          <a:p>
            <a:r>
              <a:rPr lang="zh-CN" altLang="en-US" sz="2400" b="1">
                <a:solidFill>
                  <a:schemeClr val="bg2"/>
                </a:solidFill>
                <a:latin typeface="Times New Roman" pitchFamily="18" charset="0"/>
              </a:rPr>
              <a:t>目前常用的</a:t>
            </a:r>
            <a:r>
              <a:rPr lang="en-US" altLang="zh-CN" sz="2400" b="1">
                <a:solidFill>
                  <a:schemeClr val="bg2"/>
                </a:solidFill>
                <a:latin typeface="Times New Roman" pitchFamily="18" charset="0"/>
              </a:rPr>
              <a:t>74</a:t>
            </a:r>
            <a:r>
              <a:rPr lang="zh-CN" altLang="en-US" sz="2400" b="1">
                <a:solidFill>
                  <a:schemeClr val="bg2"/>
                </a:solidFill>
                <a:latin typeface="Times New Roman" pitchFamily="18" charset="0"/>
              </a:rPr>
              <a:t>系列器件有关参数（来源自</a:t>
            </a:r>
            <a:r>
              <a:rPr lang="en-US" altLang="zh-CN" sz="2400" b="1">
                <a:solidFill>
                  <a:schemeClr val="bg2"/>
                </a:solidFill>
                <a:latin typeface="Times New Roman" pitchFamily="18" charset="0"/>
              </a:rPr>
              <a:t>TI</a:t>
            </a:r>
            <a:r>
              <a:rPr lang="zh-CN" altLang="en-US" sz="2400" b="1">
                <a:solidFill>
                  <a:schemeClr val="bg2"/>
                </a:solidFill>
                <a:latin typeface="Times New Roman" pitchFamily="18" charset="0"/>
              </a:rPr>
              <a:t>公司器件手册）</a:t>
            </a:r>
          </a:p>
        </p:txBody>
      </p:sp>
      <p:sp>
        <p:nvSpPr>
          <p:cNvPr id="89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88555D-38E5-4FC7-AE55-5DBD2EBFD842}" type="slidenum">
              <a:rPr lang="zh-CN" altLang="en-US"/>
              <a:pPr/>
              <a:t>12</a:t>
            </a:fld>
            <a:endParaRPr lang="en-US" altLang="zh-CN"/>
          </a:p>
        </p:txBody>
      </p:sp>
      <p:graphicFrame>
        <p:nvGraphicFramePr>
          <p:cNvPr id="823508" name="Group 212"/>
          <p:cNvGraphicFramePr>
            <a:graphicFrameLocks noGrp="1"/>
          </p:cNvGraphicFramePr>
          <p:nvPr/>
        </p:nvGraphicFramePr>
        <p:xfrm>
          <a:off x="179388" y="1412875"/>
          <a:ext cx="8785225" cy="4688840"/>
        </p:xfrm>
        <a:graphic>
          <a:graphicData uri="http://schemas.openxmlformats.org/drawingml/2006/table">
            <a:tbl>
              <a:tblPr/>
              <a:tblGrid>
                <a:gridCol w="1152525"/>
                <a:gridCol w="1439862"/>
                <a:gridCol w="1008063"/>
                <a:gridCol w="720725"/>
                <a:gridCol w="647700"/>
                <a:gridCol w="1295400"/>
                <a:gridCol w="1231900"/>
                <a:gridCol w="1289050"/>
              </a:tblGrid>
              <a:tr h="27146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前 缀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说 明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工作电压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工 艺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典型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传输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速率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最大驱动电流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备 注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-I</a:t>
                      </a:r>
                      <a:r>
                        <a:rPr kumimoji="0" lang="en-US" altLang="zh-CN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IL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/I</a:t>
                      </a:r>
                      <a:r>
                        <a:rPr kumimoji="0" lang="en-US" altLang="zh-CN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IH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-I</a:t>
                      </a:r>
                      <a:r>
                        <a:rPr kumimoji="0" lang="en-US" altLang="zh-CN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OH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/I</a:t>
                      </a:r>
                      <a:r>
                        <a:rPr kumimoji="0" lang="en-US" altLang="zh-CN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OL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SN74AHC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先进的高速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CMOS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逻辑系列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+2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+5.5v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CMOS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8.5ns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-8/8mA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与高速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CMOS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器件完全兼容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SN74AHCT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先进的高速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CMOS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逻辑系列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+5v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CMOS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8.5ns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-2.5/2.5uA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-8/8mA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输入与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TTL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电平兼容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SN74HC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高速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CMOS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逻辑系列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+2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+6v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CMOS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25ns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-1/1uA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-8/8mA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SN74HCT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高速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CMOS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逻辑系列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+5v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CMOS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25ns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-1/1uA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-8/8mA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输入与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TTL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电平兼容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SN74ACT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先进的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CMOS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逻辑系列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+5v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CMOS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10ns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-24mA/24mA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输入与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TTL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电平兼容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SN74F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高速逻辑系列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+5v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双极型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6.5ns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-0.65mA/70uA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-24mA/24mA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与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TTL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器件完全兼容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SN74ALS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先进的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低功耗系列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+5v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双极型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10ns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-15/24mA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与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TTL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器件完全兼容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485" name="Rectangle 165"/>
          <p:cNvSpPr>
            <a:spLocks noGrp="1" noChangeArrowheads="1"/>
          </p:cNvSpPr>
          <p:nvPr>
            <p:ph type="title"/>
          </p:nvPr>
        </p:nvSpPr>
        <p:spPr>
          <a:xfrm>
            <a:off x="457200" y="711200"/>
            <a:ext cx="8229600" cy="920750"/>
          </a:xfrm>
          <a:noFill/>
          <a:ln/>
        </p:spPr>
        <p:txBody>
          <a:bodyPr/>
          <a:lstStyle/>
          <a:p>
            <a:r>
              <a:rPr lang="en-US" altLang="zh-CN" sz="2800" b="1">
                <a:solidFill>
                  <a:schemeClr val="bg2"/>
                </a:solidFill>
                <a:latin typeface="Times New Roman" pitchFamily="18" charset="0"/>
              </a:rPr>
              <a:t>74</a:t>
            </a:r>
            <a:r>
              <a:rPr lang="zh-CN" altLang="en-US" sz="2800" b="1">
                <a:solidFill>
                  <a:schemeClr val="bg2"/>
                </a:solidFill>
                <a:latin typeface="Times New Roman" pitchFamily="18" charset="0"/>
              </a:rPr>
              <a:t>系列器件</a:t>
            </a:r>
            <a:r>
              <a:rPr lang="en-US" altLang="zh-CN" sz="2800" b="1">
                <a:solidFill>
                  <a:schemeClr val="bg2"/>
                </a:solidFill>
                <a:latin typeface="Times New Roman" pitchFamily="18" charset="0"/>
              </a:rPr>
              <a:t>TTL</a:t>
            </a:r>
            <a:r>
              <a:rPr lang="zh-CN" altLang="en-US" sz="2800" b="1">
                <a:solidFill>
                  <a:schemeClr val="bg2"/>
                </a:solidFill>
                <a:latin typeface="Times New Roman" pitchFamily="18" charset="0"/>
              </a:rPr>
              <a:t>与</a:t>
            </a:r>
            <a:r>
              <a:rPr lang="en-US" altLang="zh-CN" sz="2800" b="1">
                <a:solidFill>
                  <a:schemeClr val="bg2"/>
                </a:solidFill>
                <a:latin typeface="Times New Roman" pitchFamily="18" charset="0"/>
              </a:rPr>
              <a:t>CMOS</a:t>
            </a:r>
            <a:r>
              <a:rPr lang="zh-CN" altLang="en-US" sz="2800" b="1">
                <a:solidFill>
                  <a:schemeClr val="bg2"/>
                </a:solidFill>
                <a:latin typeface="Times New Roman" pitchFamily="18" charset="0"/>
              </a:rPr>
              <a:t>工艺各参数之比较</a:t>
            </a:r>
          </a:p>
        </p:txBody>
      </p:sp>
      <p:sp>
        <p:nvSpPr>
          <p:cNvPr id="80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C43F1E-905F-423A-A3FB-37166A271C85}" type="slidenum">
              <a:rPr lang="zh-CN" altLang="en-US"/>
              <a:pPr/>
              <a:t>13</a:t>
            </a:fld>
            <a:endParaRPr lang="en-US" altLang="zh-CN"/>
          </a:p>
        </p:txBody>
      </p:sp>
      <p:graphicFrame>
        <p:nvGraphicFramePr>
          <p:cNvPr id="824562" name="Group 242"/>
          <p:cNvGraphicFramePr>
            <a:graphicFrameLocks noGrp="1"/>
          </p:cNvGraphicFramePr>
          <p:nvPr/>
        </p:nvGraphicFramePr>
        <p:xfrm>
          <a:off x="385190" y="1784350"/>
          <a:ext cx="8435400" cy="3925889"/>
        </p:xfrm>
        <a:graphic>
          <a:graphicData uri="http://schemas.openxmlformats.org/drawingml/2006/table">
            <a:tbl>
              <a:tblPr/>
              <a:tblGrid>
                <a:gridCol w="2190175"/>
                <a:gridCol w="1271588"/>
                <a:gridCol w="1206500"/>
                <a:gridCol w="1204912"/>
                <a:gridCol w="1357313"/>
                <a:gridCol w="1204912"/>
              </a:tblGrid>
              <a:tr h="29686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TTL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CMOS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317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74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74LS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74ALS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74HC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74HCT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IH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（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max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/ I</a:t>
                      </a:r>
                      <a:r>
                        <a:rPr kumimoji="0" lang="en-US" altLang="zh-CN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IL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（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max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0.04/1.6mA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0.02/0.4mA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0.02/0.1mA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1/1uA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1/1uA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10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en-US" altLang="zh-CN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OH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（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max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/ I</a:t>
                      </a:r>
                      <a:r>
                        <a:rPr kumimoji="0" lang="en-US" altLang="zh-CN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OL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（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max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0.4/16mA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0.4/8mA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0.4/8mA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4/4mA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4/4mA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altLang="zh-CN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IH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（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min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/ V</a:t>
                      </a:r>
                      <a:r>
                        <a:rPr kumimoji="0" lang="en-US" altLang="zh-CN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IL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（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max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2/0.8v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2/0.8v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2/0.8v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3.5/1v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2/0.8v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4810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V</a:t>
                      </a:r>
                      <a:r>
                        <a:rPr kumimoji="0" lang="en-US" altLang="zh-CN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OH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（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min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/ V</a:t>
                      </a:r>
                      <a:r>
                        <a:rPr kumimoji="0" lang="en-US" altLang="zh-CN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OL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（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max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2.4/0.4v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2.7/0.5v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2.7/0.4v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4.9/0.1v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4.9/0.1v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电源电压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Vcc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4.75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5.25v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4.75/5.25v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4.75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5.25v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平均传输延迟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tpd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9.5ns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8ns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2.5ns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10ns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13ns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865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扇出数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14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**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4000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**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4000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功耗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Pd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（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mW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0.8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0.5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24563" name="AutoShape 24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243888" y="620713"/>
            <a:ext cx="433387" cy="431800"/>
          </a:xfrm>
          <a:prstGeom prst="actionButtonRetur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347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4.3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总线的驱动与控制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一、总线竞争与负载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25346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908050"/>
            <a:ext cx="8640763" cy="5761038"/>
          </a:xfrm>
        </p:spPr>
        <p:txBody>
          <a:bodyPr/>
          <a:lstStyle/>
          <a:p>
            <a:pPr marL="609600" indent="-609600">
              <a:spcBef>
                <a:spcPts val="650"/>
              </a:spcBef>
              <a:buSzTx/>
              <a:buFont typeface="Wingdings" pitchFamily="2" charset="2"/>
              <a:buAutoNum type="arabicPeriod" startAt="2"/>
            </a:pPr>
            <a:r>
              <a:rPr lang="zh-CN" altLang="en-US" sz="2800" b="1" dirty="0">
                <a:solidFill>
                  <a:srgbClr val="FF0000"/>
                </a:solidFill>
              </a:rPr>
              <a:t>总线</a:t>
            </a:r>
            <a:r>
              <a:rPr lang="zh-CN" altLang="en-US" sz="2800" b="1" dirty="0"/>
              <a:t>的</a:t>
            </a:r>
            <a:r>
              <a:rPr lang="zh-CN" altLang="en-US" sz="2800" b="1" dirty="0">
                <a:solidFill>
                  <a:srgbClr val="FF0000"/>
                </a:solidFill>
              </a:rPr>
              <a:t>负载</a:t>
            </a:r>
            <a:endParaRPr lang="zh-CN" altLang="en-US" sz="2800" b="1" dirty="0"/>
          </a:p>
          <a:p>
            <a:pPr marL="1157288" lvl="1" indent="-533400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AutoNum type="circleNumDbPlain" startAt="2"/>
            </a:pPr>
            <a:r>
              <a:rPr lang="zh-CN" altLang="en-US" b="1" dirty="0">
                <a:latin typeface="Times New Roman" pitchFamily="18" charset="0"/>
              </a:rPr>
              <a:t>交流负载</a:t>
            </a:r>
          </a:p>
          <a:p>
            <a:pPr marL="1157288" lvl="1" indent="-533400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r>
              <a:rPr lang="zh-CN" altLang="en-US" b="1" dirty="0">
                <a:latin typeface="Times New Roman" pitchFamily="18" charset="0"/>
              </a:rPr>
              <a:t>对</a:t>
            </a:r>
            <a:r>
              <a:rPr lang="en-US" altLang="zh-CN" b="1" dirty="0">
                <a:latin typeface="Times New Roman" pitchFamily="18" charset="0"/>
              </a:rPr>
              <a:t>MOS</a:t>
            </a:r>
            <a:r>
              <a:rPr lang="zh-CN" altLang="en-US" b="1" dirty="0">
                <a:latin typeface="Times New Roman" pitchFamily="18" charset="0"/>
              </a:rPr>
              <a:t>电路，</a:t>
            </a:r>
            <a:r>
              <a:rPr lang="en-US" altLang="zh-CN" b="1" dirty="0">
                <a:latin typeface="Times New Roman" pitchFamily="18" charset="0"/>
              </a:rPr>
              <a:t>I</a:t>
            </a:r>
            <a:r>
              <a:rPr lang="en-US" altLang="zh-CN" b="1" baseline="-25000" dirty="0">
                <a:latin typeface="Times New Roman" pitchFamily="18" charset="0"/>
              </a:rPr>
              <a:t>IL</a:t>
            </a:r>
            <a:r>
              <a:rPr lang="zh-CN" altLang="en-US" b="1" dirty="0">
                <a:latin typeface="Times New Roman" pitchFamily="18" charset="0"/>
              </a:rPr>
              <a:t>、</a:t>
            </a:r>
            <a:r>
              <a:rPr lang="en-US" altLang="zh-CN" b="1" dirty="0">
                <a:latin typeface="Times New Roman" pitchFamily="18" charset="0"/>
              </a:rPr>
              <a:t>I</a:t>
            </a:r>
            <a:r>
              <a:rPr lang="en-US" altLang="zh-CN" b="1" baseline="-25000" dirty="0">
                <a:latin typeface="Times New Roman" pitchFamily="18" charset="0"/>
              </a:rPr>
              <a:t>IH</a:t>
            </a:r>
            <a:r>
              <a:rPr lang="zh-CN" altLang="en-US" b="1" dirty="0">
                <a:latin typeface="Times New Roman" pitchFamily="18" charset="0"/>
              </a:rPr>
              <a:t>很小 </a:t>
            </a:r>
            <a:r>
              <a:rPr lang="zh-CN" altLang="en-US" b="1" dirty="0">
                <a:latin typeface="+mn-ea"/>
              </a:rPr>
              <a:t>→</a:t>
            </a:r>
            <a:r>
              <a:rPr lang="zh-CN" altLang="en-US" b="1" dirty="0">
                <a:latin typeface="Times New Roman" pitchFamily="18" charset="0"/>
              </a:rPr>
              <a:t> 主要考虑电容负载</a:t>
            </a:r>
          </a:p>
          <a:p>
            <a:pPr marL="1157288" lvl="1" indent="-533400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endParaRPr lang="zh-CN" altLang="en-US" b="1" dirty="0">
              <a:latin typeface="Times New Roman" pitchFamily="18" charset="0"/>
            </a:endParaRPr>
          </a:p>
          <a:p>
            <a:pPr marL="1157288" lvl="1" indent="-533400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r>
              <a:rPr lang="zh-CN" altLang="en-US" b="1" dirty="0">
                <a:latin typeface="Times New Roman" pitchFamily="18" charset="0"/>
              </a:rPr>
              <a:t>要求输出门的</a:t>
            </a:r>
          </a:p>
          <a:p>
            <a:pPr marL="1157288" lvl="1" indent="-533400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r>
              <a:rPr lang="zh-CN" altLang="en-US" b="1" dirty="0">
                <a:latin typeface="Times New Roman" pitchFamily="18" charset="0"/>
              </a:rPr>
              <a:t>负载电容</a:t>
            </a:r>
            <a:r>
              <a:rPr lang="en-US" altLang="zh-CN" b="1" dirty="0">
                <a:latin typeface="Times New Roman" pitchFamily="18" charset="0"/>
              </a:rPr>
              <a:t>C</a:t>
            </a:r>
            <a:r>
              <a:rPr lang="en-US" altLang="zh-CN" b="1" baseline="-25000" dirty="0">
                <a:latin typeface="Times New Roman" pitchFamily="18" charset="0"/>
              </a:rPr>
              <a:t>P</a:t>
            </a:r>
            <a:r>
              <a:rPr lang="zh-CN" altLang="en-US" b="1" dirty="0">
                <a:latin typeface="Times New Roman" pitchFamily="18" charset="0"/>
              </a:rPr>
              <a:t>满</a:t>
            </a:r>
          </a:p>
          <a:p>
            <a:pPr marL="1157288" lvl="1" indent="-533400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r>
              <a:rPr lang="zh-CN" altLang="en-US" b="1" dirty="0">
                <a:latin typeface="Times New Roman" pitchFamily="18" charset="0"/>
              </a:rPr>
              <a:t>足如下条件：</a:t>
            </a:r>
          </a:p>
          <a:p>
            <a:pPr marL="1157288" lvl="1" indent="-533400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endParaRPr lang="zh-CN" altLang="en-US" b="1" dirty="0">
              <a:latin typeface="Times New Roman" pitchFamily="18" charset="0"/>
            </a:endParaRPr>
          </a:p>
          <a:p>
            <a:pPr marL="1157288" lvl="1" indent="-533400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r>
              <a:rPr lang="en-US" altLang="zh-CN" b="1" dirty="0">
                <a:latin typeface="Times New Roman" pitchFamily="18" charset="0"/>
              </a:rPr>
              <a:t>C</a:t>
            </a:r>
            <a:r>
              <a:rPr lang="en-US" altLang="zh-CN" b="1" baseline="-25000" dirty="0">
                <a:latin typeface="Times New Roman" pitchFamily="18" charset="0"/>
              </a:rPr>
              <a:t>P</a:t>
            </a:r>
            <a:r>
              <a:rPr lang="zh-CN" altLang="en-US" b="1" dirty="0">
                <a:latin typeface="Times New Roman" pitchFamily="18" charset="0"/>
              </a:rPr>
              <a:t> </a:t>
            </a:r>
            <a:r>
              <a:rPr lang="zh-CN" altLang="en-US" b="1" dirty="0">
                <a:latin typeface="+mn-ea"/>
              </a:rPr>
              <a:t>≥</a:t>
            </a:r>
            <a:r>
              <a:rPr lang="zh-CN" altLang="en-US" b="1" dirty="0">
                <a:latin typeface="Times New Roman" pitchFamily="18" charset="0"/>
              </a:rPr>
              <a:t>（            </a:t>
            </a:r>
            <a:r>
              <a:rPr lang="zh-CN" altLang="en-US" sz="2400" b="1" dirty="0">
                <a:latin typeface="Times New Roman" pitchFamily="18" charset="0"/>
              </a:rPr>
              <a:t>＋ 电路板布线引入的电容＋</a:t>
            </a:r>
            <a:br>
              <a:rPr lang="zh-CN" altLang="en-US" sz="2400" b="1" dirty="0">
                <a:latin typeface="Times New Roman" pitchFamily="18" charset="0"/>
              </a:rPr>
            </a:br>
            <a:r>
              <a:rPr lang="zh-CN" altLang="en-US" sz="2400" b="1" dirty="0">
                <a:latin typeface="Times New Roman" pitchFamily="18" charset="0"/>
              </a:rPr>
              <a:t/>
            </a:r>
            <a:br>
              <a:rPr lang="zh-CN" altLang="en-US" sz="2400" b="1" dirty="0">
                <a:latin typeface="Times New Roman" pitchFamily="18" charset="0"/>
              </a:rPr>
            </a:br>
            <a:r>
              <a:rPr lang="zh-CN" altLang="en-US" sz="2400" b="1" dirty="0">
                <a:latin typeface="Times New Roman" pitchFamily="18" charset="0"/>
              </a:rPr>
              <a:t>        传输线引入的电容 ＋ </a:t>
            </a:r>
            <a:r>
              <a:rPr lang="en-US" altLang="zh-CN" sz="2400" b="1" dirty="0">
                <a:latin typeface="宋体"/>
              </a:rPr>
              <a:t>……</a:t>
            </a:r>
            <a:r>
              <a:rPr lang="zh-CN" altLang="en-US" b="1" dirty="0">
                <a:latin typeface="Times New Roman" pitchFamily="18" charset="0"/>
              </a:rPr>
              <a:t>）</a:t>
            </a:r>
          </a:p>
        </p:txBody>
      </p:sp>
      <p:sp>
        <p:nvSpPr>
          <p:cNvPr id="33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F650D-FBFF-471B-BEA5-004BE1712EAF}" type="slidenum">
              <a:rPr lang="zh-CN" altLang="en-US"/>
              <a:pPr/>
              <a:t>14</a:t>
            </a:fld>
            <a:endParaRPr lang="en-US" altLang="zh-CN"/>
          </a:p>
        </p:txBody>
      </p:sp>
      <p:graphicFrame>
        <p:nvGraphicFramePr>
          <p:cNvPr id="825375" name="Object 31"/>
          <p:cNvGraphicFramePr>
            <a:graphicFrameLocks noChangeAspect="1"/>
          </p:cNvGraphicFramePr>
          <p:nvPr/>
        </p:nvGraphicFramePr>
        <p:xfrm>
          <a:off x="2123660" y="4724400"/>
          <a:ext cx="108267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399" name="公式" r:id="rId3" imgW="406080" imgH="431640" progId="Equation.3">
                  <p:embed/>
                </p:oleObj>
              </mc:Choice>
              <mc:Fallback>
                <p:oleObj name="公式" r:id="rId3" imgW="406080" imgH="431640" progId="Equation.3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660" y="4724400"/>
                        <a:ext cx="1082675" cy="1152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5379" name="Group 35"/>
          <p:cNvGrpSpPr>
            <a:grpSpLocks/>
          </p:cNvGrpSpPr>
          <p:nvPr/>
        </p:nvGrpSpPr>
        <p:grpSpPr bwMode="auto">
          <a:xfrm>
            <a:off x="3492500" y="2852738"/>
            <a:ext cx="5184775" cy="1512887"/>
            <a:chOff x="1610" y="2205"/>
            <a:chExt cx="3266" cy="953"/>
          </a:xfrm>
        </p:grpSpPr>
        <p:sp>
          <p:nvSpPr>
            <p:cNvPr id="825380" name="Line 36"/>
            <p:cNvSpPr>
              <a:spLocks noChangeShapeType="1"/>
            </p:cNvSpPr>
            <p:nvPr/>
          </p:nvSpPr>
          <p:spPr bwMode="auto">
            <a:xfrm>
              <a:off x="2925" y="2568"/>
              <a:ext cx="318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25381" name="Line 37"/>
            <p:cNvSpPr>
              <a:spLocks noChangeShapeType="1"/>
            </p:cNvSpPr>
            <p:nvPr/>
          </p:nvSpPr>
          <p:spPr bwMode="auto">
            <a:xfrm flipV="1">
              <a:off x="3243" y="2205"/>
              <a:ext cx="0" cy="36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25382" name="Line 38"/>
            <p:cNvSpPr>
              <a:spLocks noChangeShapeType="1"/>
            </p:cNvSpPr>
            <p:nvPr/>
          </p:nvSpPr>
          <p:spPr bwMode="auto">
            <a:xfrm>
              <a:off x="3243" y="2205"/>
              <a:ext cx="49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25383" name="Line 39"/>
            <p:cNvSpPr>
              <a:spLocks noChangeShapeType="1"/>
            </p:cNvSpPr>
            <p:nvPr/>
          </p:nvSpPr>
          <p:spPr bwMode="auto">
            <a:xfrm>
              <a:off x="3742" y="2205"/>
              <a:ext cx="0" cy="36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25384" name="Line 40"/>
            <p:cNvSpPr>
              <a:spLocks noChangeShapeType="1"/>
            </p:cNvSpPr>
            <p:nvPr/>
          </p:nvSpPr>
          <p:spPr bwMode="auto">
            <a:xfrm>
              <a:off x="3742" y="2568"/>
              <a:ext cx="49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25385" name="Line 41"/>
            <p:cNvSpPr>
              <a:spLocks noChangeShapeType="1"/>
            </p:cNvSpPr>
            <p:nvPr/>
          </p:nvSpPr>
          <p:spPr bwMode="auto">
            <a:xfrm flipV="1">
              <a:off x="4241" y="2205"/>
              <a:ext cx="0" cy="36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25386" name="Line 42"/>
            <p:cNvSpPr>
              <a:spLocks noChangeShapeType="1"/>
            </p:cNvSpPr>
            <p:nvPr/>
          </p:nvSpPr>
          <p:spPr bwMode="auto">
            <a:xfrm>
              <a:off x="4241" y="2205"/>
              <a:ext cx="181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25387" name="Line 43"/>
            <p:cNvSpPr>
              <a:spLocks noChangeShapeType="1"/>
            </p:cNvSpPr>
            <p:nvPr/>
          </p:nvSpPr>
          <p:spPr bwMode="auto">
            <a:xfrm>
              <a:off x="4422" y="2205"/>
              <a:ext cx="0" cy="36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25388" name="Line 44"/>
            <p:cNvSpPr>
              <a:spLocks noChangeShapeType="1"/>
            </p:cNvSpPr>
            <p:nvPr/>
          </p:nvSpPr>
          <p:spPr bwMode="auto">
            <a:xfrm>
              <a:off x="4422" y="2568"/>
              <a:ext cx="45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25389" name="Line 45"/>
            <p:cNvSpPr>
              <a:spLocks noChangeShapeType="1"/>
            </p:cNvSpPr>
            <p:nvPr/>
          </p:nvSpPr>
          <p:spPr bwMode="auto">
            <a:xfrm>
              <a:off x="2925" y="3158"/>
              <a:ext cx="318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25390" name="Line 46"/>
            <p:cNvSpPr>
              <a:spLocks noChangeShapeType="1"/>
            </p:cNvSpPr>
            <p:nvPr/>
          </p:nvSpPr>
          <p:spPr bwMode="auto">
            <a:xfrm>
              <a:off x="3969" y="3158"/>
              <a:ext cx="27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25391" name="Line 47"/>
            <p:cNvSpPr>
              <a:spLocks noChangeShapeType="1"/>
            </p:cNvSpPr>
            <p:nvPr/>
          </p:nvSpPr>
          <p:spPr bwMode="auto">
            <a:xfrm>
              <a:off x="4604" y="3158"/>
              <a:ext cx="27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25392" name="Line 48"/>
            <p:cNvSpPr>
              <a:spLocks noChangeShapeType="1"/>
            </p:cNvSpPr>
            <p:nvPr/>
          </p:nvSpPr>
          <p:spPr bwMode="auto">
            <a:xfrm>
              <a:off x="3561" y="2795"/>
              <a:ext cx="181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25393" name="Freeform 49"/>
            <p:cNvSpPr>
              <a:spLocks/>
            </p:cNvSpPr>
            <p:nvPr/>
          </p:nvSpPr>
          <p:spPr bwMode="auto">
            <a:xfrm>
              <a:off x="3742" y="2795"/>
              <a:ext cx="227" cy="3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5" y="272"/>
                </a:cxn>
                <a:cxn ang="0">
                  <a:pos x="227" y="363"/>
                </a:cxn>
              </a:cxnLst>
              <a:rect l="0" t="0" r="r" b="b"/>
              <a:pathLst>
                <a:path w="227" h="363">
                  <a:moveTo>
                    <a:pt x="0" y="0"/>
                  </a:moveTo>
                  <a:cubicBezTo>
                    <a:pt x="3" y="106"/>
                    <a:pt x="7" y="212"/>
                    <a:pt x="45" y="272"/>
                  </a:cubicBezTo>
                  <a:cubicBezTo>
                    <a:pt x="83" y="332"/>
                    <a:pt x="155" y="347"/>
                    <a:pt x="227" y="363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25394" name="Freeform 50"/>
            <p:cNvSpPr>
              <a:spLocks/>
            </p:cNvSpPr>
            <p:nvPr/>
          </p:nvSpPr>
          <p:spPr bwMode="auto">
            <a:xfrm>
              <a:off x="3243" y="2795"/>
              <a:ext cx="317" cy="363"/>
            </a:xfrm>
            <a:custGeom>
              <a:avLst/>
              <a:gdLst/>
              <a:ahLst/>
              <a:cxnLst>
                <a:cxn ang="0">
                  <a:pos x="0" y="363"/>
                </a:cxn>
                <a:cxn ang="0">
                  <a:pos x="91" y="136"/>
                </a:cxn>
                <a:cxn ang="0">
                  <a:pos x="317" y="0"/>
                </a:cxn>
              </a:cxnLst>
              <a:rect l="0" t="0" r="r" b="b"/>
              <a:pathLst>
                <a:path w="317" h="363">
                  <a:moveTo>
                    <a:pt x="0" y="363"/>
                  </a:moveTo>
                  <a:cubicBezTo>
                    <a:pt x="19" y="280"/>
                    <a:pt x="38" y="197"/>
                    <a:pt x="91" y="136"/>
                  </a:cubicBezTo>
                  <a:cubicBezTo>
                    <a:pt x="144" y="75"/>
                    <a:pt x="264" y="15"/>
                    <a:pt x="317" y="0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25395" name="Freeform 51"/>
            <p:cNvSpPr>
              <a:spLocks/>
            </p:cNvSpPr>
            <p:nvPr/>
          </p:nvSpPr>
          <p:spPr bwMode="auto">
            <a:xfrm>
              <a:off x="4422" y="2886"/>
              <a:ext cx="182" cy="2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6" y="227"/>
                </a:cxn>
                <a:cxn ang="0">
                  <a:pos x="182" y="318"/>
                </a:cxn>
              </a:cxnLst>
              <a:rect l="0" t="0" r="r" b="b"/>
              <a:pathLst>
                <a:path w="182" h="318">
                  <a:moveTo>
                    <a:pt x="0" y="0"/>
                  </a:moveTo>
                  <a:cubicBezTo>
                    <a:pt x="8" y="87"/>
                    <a:pt x="16" y="174"/>
                    <a:pt x="46" y="227"/>
                  </a:cubicBezTo>
                  <a:cubicBezTo>
                    <a:pt x="76" y="280"/>
                    <a:pt x="129" y="299"/>
                    <a:pt x="182" y="318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25396" name="Freeform 52"/>
            <p:cNvSpPr>
              <a:spLocks/>
            </p:cNvSpPr>
            <p:nvPr/>
          </p:nvSpPr>
          <p:spPr bwMode="auto">
            <a:xfrm>
              <a:off x="4241" y="2871"/>
              <a:ext cx="181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91" y="60"/>
                </a:cxn>
                <a:cxn ang="0">
                  <a:pos x="181" y="15"/>
                </a:cxn>
              </a:cxnLst>
              <a:rect l="0" t="0" r="r" b="b"/>
              <a:pathLst>
                <a:path w="181" h="287">
                  <a:moveTo>
                    <a:pt x="0" y="287"/>
                  </a:moveTo>
                  <a:cubicBezTo>
                    <a:pt x="30" y="196"/>
                    <a:pt x="61" y="105"/>
                    <a:pt x="91" y="60"/>
                  </a:cubicBezTo>
                  <a:cubicBezTo>
                    <a:pt x="121" y="15"/>
                    <a:pt x="158" y="0"/>
                    <a:pt x="181" y="15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25397" name="Line 53"/>
            <p:cNvSpPr>
              <a:spLocks noChangeShapeType="1"/>
            </p:cNvSpPr>
            <p:nvPr/>
          </p:nvSpPr>
          <p:spPr bwMode="auto">
            <a:xfrm>
              <a:off x="2925" y="2205"/>
              <a:ext cx="1951" cy="0"/>
            </a:xfrm>
            <a:prstGeom prst="line">
              <a:avLst/>
            </a:prstGeom>
            <a:noFill/>
            <a:ln w="12700">
              <a:solidFill>
                <a:srgbClr val="00FF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25398" name="Line 54"/>
            <p:cNvSpPr>
              <a:spLocks noChangeShapeType="1"/>
            </p:cNvSpPr>
            <p:nvPr/>
          </p:nvSpPr>
          <p:spPr bwMode="auto">
            <a:xfrm>
              <a:off x="2925" y="2795"/>
              <a:ext cx="1951" cy="0"/>
            </a:xfrm>
            <a:prstGeom prst="line">
              <a:avLst/>
            </a:prstGeom>
            <a:noFill/>
            <a:ln w="12700">
              <a:solidFill>
                <a:srgbClr val="00FF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25399" name="Line 55"/>
            <p:cNvSpPr>
              <a:spLocks noChangeShapeType="1"/>
            </p:cNvSpPr>
            <p:nvPr/>
          </p:nvSpPr>
          <p:spPr bwMode="auto">
            <a:xfrm>
              <a:off x="2925" y="2886"/>
              <a:ext cx="1951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25400" name="Text Box 56"/>
            <p:cNvSpPr txBox="1">
              <a:spLocks noChangeArrowheads="1"/>
            </p:cNvSpPr>
            <p:nvPr/>
          </p:nvSpPr>
          <p:spPr bwMode="auto">
            <a:xfrm>
              <a:off x="1610" y="2296"/>
              <a:ext cx="1361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>
                  <a:solidFill>
                    <a:srgbClr val="008000"/>
                  </a:solidFill>
                </a:rPr>
                <a:t>标准波形</a:t>
              </a:r>
            </a:p>
          </p:txBody>
        </p:sp>
        <p:sp>
          <p:nvSpPr>
            <p:cNvPr id="825401" name="Text Box 57"/>
            <p:cNvSpPr txBox="1">
              <a:spLocks noChangeArrowheads="1"/>
            </p:cNvSpPr>
            <p:nvPr/>
          </p:nvSpPr>
          <p:spPr bwMode="auto">
            <a:xfrm>
              <a:off x="1610" y="2870"/>
              <a:ext cx="1361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>
                  <a:solidFill>
                    <a:srgbClr val="008000"/>
                  </a:solidFill>
                </a:rPr>
                <a:t>容性负载波形</a:t>
              </a:r>
            </a:p>
          </p:txBody>
        </p:sp>
      </p:grpSp>
      <p:sp>
        <p:nvSpPr>
          <p:cNvPr id="825402" name="Rectangle 58"/>
          <p:cNvSpPr>
            <a:spLocks noChangeArrowheads="1"/>
          </p:cNvSpPr>
          <p:nvPr/>
        </p:nvSpPr>
        <p:spPr bwMode="auto">
          <a:xfrm>
            <a:off x="3492500" y="2636838"/>
            <a:ext cx="5400675" cy="1944687"/>
          </a:xfrm>
          <a:prstGeom prst="rect">
            <a:avLst/>
          </a:prstGeom>
          <a:noFill/>
          <a:ln w="28575" algn="ctr">
            <a:solidFill>
              <a:srgbClr val="FF6600"/>
            </a:solidFill>
            <a:miter lim="800000"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25376" name="AutoShape 32"/>
          <p:cNvSpPr>
            <a:spLocks noChangeArrowheads="1"/>
          </p:cNvSpPr>
          <p:nvPr/>
        </p:nvSpPr>
        <p:spPr bwMode="auto">
          <a:xfrm>
            <a:off x="3059113" y="4005263"/>
            <a:ext cx="3097212" cy="720725"/>
          </a:xfrm>
          <a:prstGeom prst="wedgeRoundRectCallout">
            <a:avLst>
              <a:gd name="adj1" fmla="val -53537"/>
              <a:gd name="adj2" fmla="val 86782"/>
              <a:gd name="adj3" fmla="val 16667"/>
            </a:avLst>
          </a:prstGeom>
          <a:solidFill>
            <a:srgbClr val="FFFF66"/>
          </a:solidFill>
          <a:ln w="38100" algn="ctr">
            <a:solidFill>
              <a:schemeClr val="tx1"/>
            </a:solidFill>
            <a:miter lim="800000"/>
            <a:headEnd type="none" w="med" len="lg"/>
            <a:tailEnd type="none" w="med" len="lg"/>
          </a:ln>
          <a:effectLst/>
        </p:spPr>
        <p:txBody>
          <a:bodyPr anchor="ctr"/>
          <a:lstStyle/>
          <a:p>
            <a:pPr>
              <a:buClrTx/>
              <a:buFontTx/>
              <a:buNone/>
            </a:pPr>
            <a:r>
              <a:rPr lang="zh-CN" altLang="en-US">
                <a:latin typeface="Arial" charset="0"/>
              </a:rPr>
              <a:t>负载门的输入电容</a:t>
            </a:r>
          </a:p>
        </p:txBody>
      </p:sp>
      <p:sp>
        <p:nvSpPr>
          <p:cNvPr id="825377" name="AutoShape 33"/>
          <p:cNvSpPr>
            <a:spLocks noChangeArrowheads="1"/>
          </p:cNvSpPr>
          <p:nvPr/>
        </p:nvSpPr>
        <p:spPr bwMode="auto">
          <a:xfrm>
            <a:off x="6659563" y="3860800"/>
            <a:ext cx="2232025" cy="1008063"/>
          </a:xfrm>
          <a:prstGeom prst="wedgeRoundRectCallout">
            <a:avLst>
              <a:gd name="adj1" fmla="val -99005"/>
              <a:gd name="adj2" fmla="val 70630"/>
              <a:gd name="adj3" fmla="val 16667"/>
            </a:avLst>
          </a:prstGeom>
          <a:solidFill>
            <a:srgbClr val="FFFF66"/>
          </a:solidFill>
          <a:ln w="38100" algn="ctr">
            <a:solidFill>
              <a:schemeClr val="tx1"/>
            </a:solidFill>
            <a:miter lim="800000"/>
            <a:headEnd type="none" w="med" len="lg"/>
            <a:tailEnd type="none" w="med" len="lg"/>
          </a:ln>
          <a:effectLst/>
        </p:spPr>
        <p:txBody>
          <a:bodyPr/>
          <a:lstStyle/>
          <a:p>
            <a:pPr>
              <a:buClrTx/>
              <a:buFontTx/>
              <a:buNone/>
            </a:pPr>
            <a:r>
              <a:rPr lang="zh-CN" altLang="en-US">
                <a:latin typeface="Arial" charset="0"/>
              </a:rPr>
              <a:t>元件级总线、</a:t>
            </a:r>
          </a:p>
          <a:p>
            <a:pPr algn="l">
              <a:buClrTx/>
              <a:buFontTx/>
              <a:buNone/>
            </a:pPr>
            <a:r>
              <a:rPr lang="zh-CN" altLang="en-US">
                <a:latin typeface="Arial" charset="0"/>
              </a:rPr>
              <a:t>内总线</a:t>
            </a:r>
          </a:p>
        </p:txBody>
      </p:sp>
      <p:sp>
        <p:nvSpPr>
          <p:cNvPr id="825378" name="AutoShape 34"/>
          <p:cNvSpPr>
            <a:spLocks noChangeArrowheads="1"/>
          </p:cNvSpPr>
          <p:nvPr/>
        </p:nvSpPr>
        <p:spPr bwMode="auto">
          <a:xfrm>
            <a:off x="7164388" y="5084763"/>
            <a:ext cx="1512887" cy="647700"/>
          </a:xfrm>
          <a:prstGeom prst="wedgeRoundRectCallout">
            <a:avLst>
              <a:gd name="adj1" fmla="val -203829"/>
              <a:gd name="adj2" fmla="val 81370"/>
              <a:gd name="adj3" fmla="val 16667"/>
            </a:avLst>
          </a:prstGeom>
          <a:solidFill>
            <a:srgbClr val="FFFF66"/>
          </a:solidFill>
          <a:ln w="38100" algn="ctr">
            <a:solidFill>
              <a:schemeClr val="tx1"/>
            </a:solidFill>
            <a:miter lim="800000"/>
            <a:headEnd type="none" w="med" len="lg"/>
            <a:tailEnd type="none" w="med" len="lg"/>
          </a:ln>
          <a:effectLst/>
        </p:spPr>
        <p:txBody>
          <a:bodyPr anchor="ctr"/>
          <a:lstStyle/>
          <a:p>
            <a:pPr>
              <a:buClrTx/>
              <a:buFontTx/>
              <a:buNone/>
            </a:pPr>
            <a:r>
              <a:rPr lang="zh-CN" altLang="en-US">
                <a:latin typeface="Arial" charset="0"/>
              </a:rPr>
              <a:t>外总线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376" grpId="0" animBg="1"/>
      <p:bldP spid="825377" grpId="0" animBg="1"/>
      <p:bldP spid="82537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1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4.3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总线的驱动与控制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一、总线竞争与负载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26370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908050"/>
            <a:ext cx="8640763" cy="5761038"/>
          </a:xfrm>
        </p:spPr>
        <p:txBody>
          <a:bodyPr/>
          <a:lstStyle/>
          <a:p>
            <a:pPr marL="444500" indent="-444500">
              <a:spcBef>
                <a:spcPts val="650"/>
              </a:spcBef>
              <a:buSzTx/>
              <a:buFont typeface="Wingdings" pitchFamily="2" charset="2"/>
              <a:buAutoNum type="arabicPeriod" startAt="2"/>
            </a:pPr>
            <a:r>
              <a:rPr lang="zh-CN" altLang="en-US" sz="2800" b="1" dirty="0">
                <a:solidFill>
                  <a:srgbClr val="FF0000"/>
                </a:solidFill>
              </a:rPr>
              <a:t>总线</a:t>
            </a:r>
            <a:r>
              <a:rPr lang="zh-CN" altLang="en-US" sz="2800" b="1" dirty="0"/>
              <a:t>的</a:t>
            </a:r>
            <a:r>
              <a:rPr lang="zh-CN" altLang="en-US" sz="2800" b="1" dirty="0">
                <a:solidFill>
                  <a:srgbClr val="FF0000"/>
                </a:solidFill>
              </a:rPr>
              <a:t>负载</a:t>
            </a:r>
            <a:endParaRPr lang="zh-CN" altLang="en-US" sz="2800" b="1" dirty="0"/>
          </a:p>
          <a:p>
            <a:pPr marL="1071563" lvl="1" indent="-447675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AutoNum type="circleNumDbPlain" startAt="2"/>
            </a:pPr>
            <a:r>
              <a:rPr lang="zh-CN" altLang="en-US" b="1" dirty="0">
                <a:latin typeface="Times New Roman" pitchFamily="18" charset="0"/>
              </a:rPr>
              <a:t>交流负载</a:t>
            </a:r>
          </a:p>
          <a:p>
            <a:pPr marL="1071563" lvl="1" indent="-447675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r>
              <a:rPr lang="en-US" altLang="zh-CN" b="1" dirty="0">
                <a:latin typeface="Times New Roman" pitchFamily="18" charset="0"/>
              </a:rPr>
              <a:t>MOS</a:t>
            </a:r>
            <a:r>
              <a:rPr lang="zh-CN" altLang="en-US" b="1" dirty="0">
                <a:latin typeface="Times New Roman" pitchFamily="18" charset="0"/>
              </a:rPr>
              <a:t>电路每引脚的输入电容约为</a:t>
            </a:r>
            <a:r>
              <a:rPr lang="en-US" altLang="zh-CN" b="1" dirty="0">
                <a:latin typeface="Times New Roman" pitchFamily="18" charset="0"/>
              </a:rPr>
              <a:t>10pf</a:t>
            </a:r>
          </a:p>
          <a:p>
            <a:pPr marL="1071563" lvl="1" indent="-447675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endParaRPr lang="zh-CN" altLang="en-US" b="1" dirty="0"/>
          </a:p>
          <a:p>
            <a:pPr marL="1071563" lvl="1" indent="-447675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endParaRPr lang="zh-CN" altLang="en-US" b="1" dirty="0"/>
          </a:p>
          <a:p>
            <a:pPr marL="1071563" lvl="1" indent="-447675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r>
              <a:rPr lang="zh-CN" altLang="en-US" b="1" dirty="0">
                <a:latin typeface="Times New Roman" pitchFamily="18" charset="0"/>
              </a:rPr>
              <a:t>不推荐一个驱动门直接连接</a:t>
            </a:r>
            <a:r>
              <a:rPr lang="en-US" altLang="zh-CN" b="1" dirty="0">
                <a:latin typeface="Times New Roman" pitchFamily="18" charset="0"/>
              </a:rPr>
              <a:t>10</a:t>
            </a:r>
            <a:r>
              <a:rPr lang="zh-CN" altLang="en-US" b="1" dirty="0">
                <a:latin typeface="Times New Roman" pitchFamily="18" charset="0"/>
              </a:rPr>
              <a:t>个以上的</a:t>
            </a:r>
            <a:r>
              <a:rPr lang="en-US" altLang="zh-CN" b="1" dirty="0">
                <a:latin typeface="Times New Roman" pitchFamily="18" charset="0"/>
              </a:rPr>
              <a:t>MOS</a:t>
            </a:r>
            <a:r>
              <a:rPr lang="zh-CN" altLang="en-US" b="1" dirty="0">
                <a:latin typeface="Times New Roman" pitchFamily="18" charset="0"/>
              </a:rPr>
              <a:t>负载</a:t>
            </a:r>
          </a:p>
          <a:p>
            <a:pPr marL="1071563" lvl="1" indent="-447675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endParaRPr lang="zh-CN" altLang="en-US" b="1" dirty="0">
              <a:latin typeface="Times New Roman" pitchFamily="18" charset="0"/>
            </a:endParaRPr>
          </a:p>
          <a:p>
            <a:pPr marL="1071563" lvl="1" indent="-447675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endParaRPr lang="zh-CN" altLang="en-US" b="1" dirty="0">
              <a:latin typeface="Times New Roman" pitchFamily="18" charset="0"/>
            </a:endParaRPr>
          </a:p>
          <a:p>
            <a:pPr marL="1071563" lvl="1" indent="-447675">
              <a:spcBef>
                <a:spcPts val="650"/>
              </a:spcBef>
              <a:buClr>
                <a:srgbClr val="006600"/>
              </a:buClr>
              <a:buSzTx/>
              <a:buFont typeface="Wingdings" pitchFamily="2" charset="2"/>
              <a:buNone/>
            </a:pPr>
            <a:r>
              <a:rPr lang="zh-CN" altLang="en-US" b="1" dirty="0">
                <a:latin typeface="Times New Roman" pitchFamily="18" charset="0"/>
              </a:rPr>
              <a:t>负载多 </a:t>
            </a:r>
            <a:r>
              <a:rPr lang="zh-CN" altLang="zh-CN" b="1" dirty="0">
                <a:latin typeface="+mn-ea"/>
              </a:rPr>
              <a:t>→</a:t>
            </a:r>
            <a:r>
              <a:rPr lang="zh-CN" altLang="en-US" b="1" dirty="0"/>
              <a:t> </a:t>
            </a:r>
            <a:r>
              <a:rPr lang="zh-CN" altLang="en-US" b="1" dirty="0">
                <a:latin typeface="Times New Roman" pitchFamily="18" charset="0"/>
              </a:rPr>
              <a:t>加驱动器</a:t>
            </a:r>
            <a:endParaRPr lang="en-US" altLang="zh-CN" b="1" dirty="0">
              <a:latin typeface="Times New Roman" pitchFamily="18" charset="0"/>
            </a:endParaRPr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B590C6-909E-4E43-8E79-6DBEC22A4327}" type="slidenum">
              <a:rPr lang="zh-CN" altLang="en-US"/>
              <a:pPr/>
              <a:t>15</a:t>
            </a:fld>
            <a:endParaRPr lang="en-US" altLang="zh-CN"/>
          </a:p>
        </p:txBody>
      </p:sp>
      <p:sp>
        <p:nvSpPr>
          <p:cNvPr id="826378" name="AutoShape 10"/>
          <p:cNvSpPr>
            <a:spLocks noChangeArrowheads="1"/>
          </p:cNvSpPr>
          <p:nvPr/>
        </p:nvSpPr>
        <p:spPr bwMode="auto">
          <a:xfrm rot="5400000">
            <a:off x="1943894" y="2745581"/>
            <a:ext cx="863600" cy="503238"/>
          </a:xfrm>
          <a:prstGeom prst="rightArrow">
            <a:avLst>
              <a:gd name="adj1" fmla="val 45111"/>
              <a:gd name="adj2" fmla="val 58363"/>
            </a:avLst>
          </a:prstGeom>
          <a:solidFill>
            <a:srgbClr val="6699FF"/>
          </a:solidFill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6379" name="AutoShape 11"/>
          <p:cNvSpPr>
            <a:spLocks noChangeArrowheads="1"/>
          </p:cNvSpPr>
          <p:nvPr/>
        </p:nvSpPr>
        <p:spPr bwMode="auto">
          <a:xfrm rot="5400000">
            <a:off x="1943894" y="4329906"/>
            <a:ext cx="863600" cy="503238"/>
          </a:xfrm>
          <a:prstGeom prst="rightArrow">
            <a:avLst>
              <a:gd name="adj1" fmla="val 45111"/>
              <a:gd name="adj2" fmla="val 58363"/>
            </a:avLst>
          </a:prstGeom>
          <a:solidFill>
            <a:srgbClr val="6699FF"/>
          </a:solidFill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395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4.3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总线的驱动与控制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一、总线竞争与负载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27394" name="Rectangle 2"/>
          <p:cNvSpPr>
            <a:spLocks noGrp="1" noChangeArrowheads="1"/>
          </p:cNvSpPr>
          <p:nvPr>
            <p:ph idx="1"/>
          </p:nvPr>
        </p:nvSpPr>
        <p:spPr>
          <a:xfrm>
            <a:off x="179388" y="908050"/>
            <a:ext cx="8785225" cy="5761038"/>
          </a:xfrm>
        </p:spPr>
        <p:txBody>
          <a:bodyPr/>
          <a:lstStyle/>
          <a:p>
            <a:pPr marL="0" indent="0">
              <a:spcBef>
                <a:spcPts val="650"/>
              </a:spcBef>
              <a:buSzTx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【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】</a:t>
            </a:r>
            <a:r>
              <a:rPr lang="zh-CN" altLang="en-US" sz="2800" b="1" dirty="0">
                <a:latin typeface="Times New Roman" pitchFamily="18" charset="0"/>
              </a:rPr>
              <a:t>某门电路</a:t>
            </a:r>
          </a:p>
          <a:p>
            <a:pPr marL="0" indent="0">
              <a:spcBef>
                <a:spcPts val="650"/>
              </a:spcBef>
              <a:buSzTx/>
              <a:buFont typeface="Wingdings" pitchFamily="2" charset="2"/>
              <a:buNone/>
            </a:pPr>
            <a:r>
              <a:rPr lang="en-US" altLang="zh-CN" sz="2800" b="1" dirty="0">
                <a:latin typeface="Times New Roman" pitchFamily="18" charset="0"/>
              </a:rPr>
              <a:t>I</a:t>
            </a:r>
            <a:r>
              <a:rPr lang="en-US" altLang="zh-CN" sz="2800" b="1" baseline="-25000" dirty="0">
                <a:latin typeface="Times New Roman" pitchFamily="18" charset="0"/>
              </a:rPr>
              <a:t>IH</a:t>
            </a:r>
            <a:r>
              <a:rPr lang="zh-CN" altLang="en-US" sz="2800" b="1" dirty="0">
                <a:latin typeface="Times New Roman" pitchFamily="18" charset="0"/>
              </a:rPr>
              <a:t>＝</a:t>
            </a:r>
            <a:r>
              <a:rPr lang="en-US" altLang="zh-CN" sz="2800" b="1" dirty="0">
                <a:latin typeface="Times New Roman" pitchFamily="18" charset="0"/>
              </a:rPr>
              <a:t>0.1mA</a:t>
            </a:r>
            <a:r>
              <a:rPr lang="zh-CN" altLang="en-US" sz="2800" b="1" dirty="0">
                <a:latin typeface="Times New Roman" pitchFamily="18" charset="0"/>
              </a:rPr>
              <a:t>，</a:t>
            </a:r>
            <a:r>
              <a:rPr lang="en-US" altLang="zh-CN" sz="2800" b="1" dirty="0">
                <a:latin typeface="Times New Roman" pitchFamily="18" charset="0"/>
              </a:rPr>
              <a:t>I</a:t>
            </a:r>
            <a:r>
              <a:rPr lang="en-US" altLang="zh-CN" sz="2800" b="1" baseline="-25000" dirty="0">
                <a:latin typeface="Times New Roman" pitchFamily="18" charset="0"/>
              </a:rPr>
              <a:t>IL</a:t>
            </a:r>
            <a:r>
              <a:rPr lang="zh-CN" altLang="en-US" sz="2800" b="1" dirty="0">
                <a:latin typeface="Times New Roman" pitchFamily="18" charset="0"/>
              </a:rPr>
              <a:t>＝</a:t>
            </a:r>
            <a:r>
              <a:rPr lang="en-US" altLang="zh-CN" sz="2800" b="1" dirty="0">
                <a:latin typeface="Times New Roman" pitchFamily="18" charset="0"/>
              </a:rPr>
              <a:t>0.2mA</a:t>
            </a:r>
            <a:r>
              <a:rPr lang="zh-CN" altLang="en-US" sz="2800" b="1" dirty="0">
                <a:latin typeface="Times New Roman" pitchFamily="18" charset="0"/>
              </a:rPr>
              <a:t>，</a:t>
            </a:r>
            <a:r>
              <a:rPr lang="en-US" altLang="zh-CN" sz="2800" b="1" dirty="0" err="1">
                <a:latin typeface="Times New Roman" pitchFamily="18" charset="0"/>
              </a:rPr>
              <a:t>C</a:t>
            </a:r>
            <a:r>
              <a:rPr lang="en-US" altLang="zh-CN" sz="2800" b="1" baseline="-25000" dirty="0" err="1">
                <a:latin typeface="Times New Roman" pitchFamily="18" charset="0"/>
              </a:rPr>
              <a:t>in</a:t>
            </a:r>
            <a:r>
              <a:rPr lang="zh-CN" altLang="en-US" sz="2800" b="1" dirty="0">
                <a:latin typeface="Times New Roman" pitchFamily="18" charset="0"/>
              </a:rPr>
              <a:t>＝</a:t>
            </a:r>
            <a:r>
              <a:rPr lang="en-US" altLang="zh-CN" sz="2800" b="1" dirty="0">
                <a:latin typeface="Times New Roman" pitchFamily="18" charset="0"/>
              </a:rPr>
              <a:t>5pF</a:t>
            </a:r>
          </a:p>
          <a:p>
            <a:pPr marL="0" indent="0">
              <a:spcBef>
                <a:spcPts val="650"/>
              </a:spcBef>
              <a:buSzTx/>
              <a:buFont typeface="Wingdings" pitchFamily="2" charset="2"/>
              <a:buNone/>
            </a:pPr>
            <a:r>
              <a:rPr lang="en-US" altLang="zh-CN" sz="2800" b="1" dirty="0">
                <a:latin typeface="Times New Roman" pitchFamily="18" charset="0"/>
              </a:rPr>
              <a:t>I</a:t>
            </a:r>
            <a:r>
              <a:rPr lang="en-US" altLang="zh-CN" sz="2800" b="1" baseline="-25000" dirty="0">
                <a:latin typeface="Times New Roman" pitchFamily="18" charset="0"/>
              </a:rPr>
              <a:t>OH</a:t>
            </a:r>
            <a:r>
              <a:rPr lang="zh-CN" altLang="en-US" sz="2800" b="1" dirty="0">
                <a:latin typeface="Times New Roman" pitchFamily="18" charset="0"/>
              </a:rPr>
              <a:t>＝</a:t>
            </a:r>
            <a:r>
              <a:rPr lang="en-US" altLang="zh-CN" sz="2800" b="1" dirty="0">
                <a:latin typeface="Times New Roman" pitchFamily="18" charset="0"/>
              </a:rPr>
              <a:t>16mA</a:t>
            </a:r>
            <a:r>
              <a:rPr lang="zh-CN" altLang="en-US" sz="2800" b="1" dirty="0">
                <a:latin typeface="Times New Roman" pitchFamily="18" charset="0"/>
              </a:rPr>
              <a:t>，</a:t>
            </a:r>
            <a:r>
              <a:rPr lang="en-US" altLang="zh-CN" sz="2800" b="1" dirty="0">
                <a:latin typeface="Times New Roman" pitchFamily="18" charset="0"/>
              </a:rPr>
              <a:t>I</a:t>
            </a:r>
            <a:r>
              <a:rPr lang="en-US" altLang="zh-CN" sz="2800" b="1" baseline="-25000" dirty="0">
                <a:latin typeface="Times New Roman" pitchFamily="18" charset="0"/>
              </a:rPr>
              <a:t>OL</a:t>
            </a:r>
            <a:r>
              <a:rPr lang="zh-CN" altLang="en-US" sz="2800" b="1" dirty="0">
                <a:latin typeface="Times New Roman" pitchFamily="18" charset="0"/>
              </a:rPr>
              <a:t>＝</a:t>
            </a:r>
            <a:r>
              <a:rPr lang="en-US" altLang="zh-CN" sz="2800" b="1" dirty="0">
                <a:latin typeface="Times New Roman" pitchFamily="18" charset="0"/>
              </a:rPr>
              <a:t>22mA</a:t>
            </a:r>
            <a:r>
              <a:rPr lang="zh-CN" altLang="en-US" sz="2800" b="1" dirty="0">
                <a:latin typeface="Times New Roman" pitchFamily="18" charset="0"/>
              </a:rPr>
              <a:t>，</a:t>
            </a:r>
            <a:r>
              <a:rPr lang="en-US" altLang="zh-CN" sz="2800" b="1" dirty="0">
                <a:latin typeface="Times New Roman" pitchFamily="18" charset="0"/>
              </a:rPr>
              <a:t>C</a:t>
            </a:r>
            <a:r>
              <a:rPr lang="en-US" altLang="zh-CN" sz="2800" b="1" baseline="-25000" dirty="0">
                <a:latin typeface="Times New Roman" pitchFamily="18" charset="0"/>
              </a:rPr>
              <a:t>P</a:t>
            </a:r>
            <a:r>
              <a:rPr lang="zh-CN" altLang="en-US" sz="2800" b="1" dirty="0">
                <a:latin typeface="Times New Roman" pitchFamily="18" charset="0"/>
              </a:rPr>
              <a:t>＝</a:t>
            </a:r>
            <a:r>
              <a:rPr lang="en-US" altLang="zh-CN" sz="2800" b="1" dirty="0">
                <a:latin typeface="Times New Roman" pitchFamily="18" charset="0"/>
              </a:rPr>
              <a:t>250pF</a:t>
            </a:r>
          </a:p>
          <a:p>
            <a:pPr marL="0" indent="0">
              <a:spcBef>
                <a:spcPts val="650"/>
              </a:spcBef>
              <a:buSzTx/>
              <a:buFont typeface="Wingdings" pitchFamily="2" charset="2"/>
              <a:buNone/>
            </a:pPr>
            <a:endParaRPr lang="zh-CN" altLang="en-US" sz="2800" b="1" dirty="0">
              <a:latin typeface="Times New Roman" pitchFamily="18" charset="0"/>
            </a:endParaRPr>
          </a:p>
          <a:p>
            <a:pPr marL="0" indent="0">
              <a:spcBef>
                <a:spcPct val="100000"/>
              </a:spcBef>
              <a:buSzTx/>
              <a:buFont typeface="Wingdings" pitchFamily="2" charset="2"/>
              <a:buNone/>
            </a:pPr>
            <a:r>
              <a:rPr lang="zh-CN" altLang="en-US" sz="2400" b="1" dirty="0">
                <a:solidFill>
                  <a:srgbClr val="008000"/>
                </a:solidFill>
                <a:latin typeface="Times New Roman" pitchFamily="18" charset="0"/>
              </a:rPr>
              <a:t>①</a:t>
            </a:r>
            <a:r>
              <a:rPr lang="zh-CN" altLang="en-US" sz="2400" b="1" dirty="0">
                <a:latin typeface="Times New Roman" pitchFamily="18" charset="0"/>
              </a:rPr>
              <a:t> 直流负载：高电平时 </a:t>
            </a:r>
            <a:r>
              <a:rPr lang="en-US" altLang="zh-CN" sz="2400" b="1" dirty="0">
                <a:latin typeface="Times New Roman" pitchFamily="18" charset="0"/>
              </a:rPr>
              <a:t>16mA / 0.1mA </a:t>
            </a:r>
            <a:r>
              <a:rPr lang="zh-CN" altLang="en-US" sz="2400" b="1" dirty="0">
                <a:latin typeface="Times New Roman" pitchFamily="18" charset="0"/>
              </a:rPr>
              <a:t>＝ </a:t>
            </a:r>
            <a:r>
              <a:rPr lang="en-US" altLang="zh-CN" sz="2400" b="1" dirty="0">
                <a:latin typeface="Times New Roman" pitchFamily="18" charset="0"/>
              </a:rPr>
              <a:t>160</a:t>
            </a:r>
            <a:r>
              <a:rPr lang="zh-CN" altLang="en-US" sz="2400" b="1" dirty="0">
                <a:latin typeface="Times New Roman" pitchFamily="18" charset="0"/>
              </a:rPr>
              <a:t>个</a:t>
            </a:r>
          </a:p>
          <a:p>
            <a:pPr marL="0" indent="0">
              <a:spcBef>
                <a:spcPct val="100000"/>
              </a:spcBef>
              <a:buSzTx/>
              <a:buFont typeface="Wingdings" pitchFamily="2" charset="2"/>
              <a:buNone/>
            </a:pPr>
            <a:r>
              <a:rPr lang="zh-CN" altLang="en-US" sz="2400" b="1" dirty="0">
                <a:latin typeface="Times New Roman" pitchFamily="18" charset="0"/>
              </a:rPr>
              <a:t>                         低电平时 </a:t>
            </a:r>
            <a:r>
              <a:rPr lang="en-US" altLang="zh-CN" sz="2400" b="1" dirty="0">
                <a:latin typeface="Times New Roman" pitchFamily="18" charset="0"/>
              </a:rPr>
              <a:t>22mA / 0.2mA </a:t>
            </a:r>
            <a:r>
              <a:rPr lang="zh-CN" altLang="en-US" sz="2400" b="1" dirty="0">
                <a:latin typeface="Times New Roman" pitchFamily="18" charset="0"/>
              </a:rPr>
              <a:t>＝ </a:t>
            </a:r>
            <a:r>
              <a:rPr lang="en-US" altLang="zh-CN" sz="2400" b="1" dirty="0">
                <a:latin typeface="Times New Roman" pitchFamily="18" charset="0"/>
              </a:rPr>
              <a:t>110</a:t>
            </a:r>
            <a:r>
              <a:rPr lang="zh-CN" altLang="en-US" sz="2400" b="1" dirty="0">
                <a:latin typeface="Times New Roman" pitchFamily="18" charset="0"/>
              </a:rPr>
              <a:t>个</a:t>
            </a:r>
          </a:p>
          <a:p>
            <a:pPr marL="0" indent="0">
              <a:spcBef>
                <a:spcPct val="100000"/>
              </a:spcBef>
              <a:buSzTx/>
              <a:buFont typeface="Wingdings" pitchFamily="2" charset="2"/>
              <a:buNone/>
            </a:pPr>
            <a:r>
              <a:rPr lang="zh-CN" altLang="en-US" sz="2400" b="1" dirty="0">
                <a:solidFill>
                  <a:srgbClr val="008000"/>
                </a:solidFill>
                <a:latin typeface="Times New Roman" pitchFamily="18" charset="0"/>
              </a:rPr>
              <a:t>②</a:t>
            </a:r>
            <a:r>
              <a:rPr lang="zh-CN" altLang="en-US" sz="2400" b="1" dirty="0">
                <a:latin typeface="Times New Roman" pitchFamily="18" charset="0"/>
              </a:rPr>
              <a:t> 交流负载：</a:t>
            </a:r>
            <a:r>
              <a:rPr lang="en-US" altLang="zh-CN" sz="2400" b="1" dirty="0">
                <a:latin typeface="Times New Roman" pitchFamily="18" charset="0"/>
              </a:rPr>
              <a:t>250pF / 5pF </a:t>
            </a:r>
            <a:r>
              <a:rPr lang="zh-CN" altLang="en-US" sz="2400" b="1" dirty="0">
                <a:latin typeface="Times New Roman" pitchFamily="18" charset="0"/>
              </a:rPr>
              <a:t>＝ </a:t>
            </a:r>
            <a:r>
              <a:rPr lang="en-US" altLang="zh-CN" sz="2400" b="1" dirty="0">
                <a:latin typeface="Times New Roman" pitchFamily="18" charset="0"/>
              </a:rPr>
              <a:t>50</a:t>
            </a:r>
            <a:r>
              <a:rPr lang="zh-CN" altLang="en-US" sz="2400" b="1" dirty="0">
                <a:latin typeface="Times New Roman" pitchFamily="18" charset="0"/>
              </a:rPr>
              <a:t>个</a:t>
            </a:r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29F536-A192-441C-BDE9-90E1408D3926}" type="slidenum">
              <a:rPr lang="zh-CN" altLang="en-US"/>
              <a:pPr/>
              <a:t>16</a:t>
            </a:fld>
            <a:endParaRPr lang="en-US" altLang="zh-CN"/>
          </a:p>
        </p:txBody>
      </p:sp>
      <p:sp>
        <p:nvSpPr>
          <p:cNvPr id="827398" name="AutoShape 6"/>
          <p:cNvSpPr>
            <a:spLocks/>
          </p:cNvSpPr>
          <p:nvPr/>
        </p:nvSpPr>
        <p:spPr bwMode="auto">
          <a:xfrm>
            <a:off x="6300788" y="1557338"/>
            <a:ext cx="287337" cy="862012"/>
          </a:xfrm>
          <a:prstGeom prst="rightBrace">
            <a:avLst>
              <a:gd name="adj1" fmla="val 25000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7399" name="Text Box 7"/>
          <p:cNvSpPr txBox="1">
            <a:spLocks noChangeArrowheads="1"/>
          </p:cNvSpPr>
          <p:nvPr/>
        </p:nvSpPr>
        <p:spPr bwMode="auto">
          <a:xfrm>
            <a:off x="6586538" y="1557338"/>
            <a:ext cx="2484437" cy="822325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zh-CN" altLang="en-US">
                <a:latin typeface="Arial" charset="0"/>
              </a:rPr>
              <a:t>驱动自己，可驱动多少个门？</a:t>
            </a:r>
          </a:p>
        </p:txBody>
      </p:sp>
      <p:sp>
        <p:nvSpPr>
          <p:cNvPr id="827400" name="AutoShape 8"/>
          <p:cNvSpPr>
            <a:spLocks/>
          </p:cNvSpPr>
          <p:nvPr/>
        </p:nvSpPr>
        <p:spPr bwMode="auto">
          <a:xfrm>
            <a:off x="6588125" y="3284538"/>
            <a:ext cx="287338" cy="1081087"/>
          </a:xfrm>
          <a:prstGeom prst="rightBrace">
            <a:avLst>
              <a:gd name="adj1" fmla="val 31354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7401" name="Text Box 9"/>
          <p:cNvSpPr txBox="1">
            <a:spLocks noChangeArrowheads="1"/>
          </p:cNvSpPr>
          <p:nvPr/>
        </p:nvSpPr>
        <p:spPr bwMode="auto">
          <a:xfrm>
            <a:off x="6877050" y="3573463"/>
            <a:ext cx="1081088" cy="457200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en-US" altLang="zh-CN"/>
              <a:t>110</a:t>
            </a:r>
            <a:r>
              <a:rPr lang="zh-CN" altLang="en-US"/>
              <a:t>个</a:t>
            </a:r>
          </a:p>
        </p:txBody>
      </p:sp>
      <p:sp>
        <p:nvSpPr>
          <p:cNvPr id="827402" name="AutoShape 10"/>
          <p:cNvSpPr>
            <a:spLocks/>
          </p:cNvSpPr>
          <p:nvPr/>
        </p:nvSpPr>
        <p:spPr bwMode="auto">
          <a:xfrm>
            <a:off x="7670800" y="3213100"/>
            <a:ext cx="430213" cy="2016125"/>
          </a:xfrm>
          <a:prstGeom prst="rightBrace">
            <a:avLst>
              <a:gd name="adj1" fmla="val 3905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7403" name="Text Box 11"/>
          <p:cNvSpPr txBox="1">
            <a:spLocks noChangeArrowheads="1"/>
          </p:cNvSpPr>
          <p:nvPr/>
        </p:nvSpPr>
        <p:spPr bwMode="auto">
          <a:xfrm>
            <a:off x="8101013" y="3979863"/>
            <a:ext cx="830262" cy="457200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en-US" altLang="zh-CN"/>
              <a:t>50</a:t>
            </a:r>
            <a:r>
              <a:rPr lang="zh-CN" altLang="en-US"/>
              <a:t>个</a:t>
            </a:r>
          </a:p>
        </p:txBody>
      </p:sp>
      <p:sp>
        <p:nvSpPr>
          <p:cNvPr id="827404" name="Text Box 12"/>
          <p:cNvSpPr txBox="1">
            <a:spLocks noChangeArrowheads="1"/>
          </p:cNvSpPr>
          <p:nvPr/>
        </p:nvSpPr>
        <p:spPr bwMode="auto">
          <a:xfrm>
            <a:off x="7381875" y="5492750"/>
            <a:ext cx="1511300" cy="457200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Tx/>
              <a:buFontTx/>
              <a:buNone/>
            </a:pPr>
            <a:r>
              <a:rPr lang="zh-CN" altLang="en-US">
                <a:solidFill>
                  <a:srgbClr val="FF6600"/>
                </a:solidFill>
              </a:rPr>
              <a:t>理想情况</a:t>
            </a:r>
          </a:p>
        </p:txBody>
      </p:sp>
      <p:sp>
        <p:nvSpPr>
          <p:cNvPr id="827405" name="Line 13"/>
          <p:cNvSpPr>
            <a:spLocks noChangeShapeType="1"/>
          </p:cNvSpPr>
          <p:nvPr/>
        </p:nvSpPr>
        <p:spPr bwMode="auto">
          <a:xfrm flipH="1">
            <a:off x="8388350" y="4437063"/>
            <a:ext cx="0" cy="10795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27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27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27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827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827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827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8274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8274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8274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80"/>
                                        <p:tgtEl>
                                          <p:spTgt spid="827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80"/>
                                        <p:tgtEl>
                                          <p:spTgt spid="827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80"/>
                                        <p:tgtEl>
                                          <p:spTgt spid="827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80"/>
                                        <p:tgtEl>
                                          <p:spTgt spid="8274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80"/>
                                        <p:tgtEl>
                                          <p:spTgt spid="8274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80"/>
                                        <p:tgtEl>
                                          <p:spTgt spid="8274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827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7400" grpId="0" animBg="1"/>
      <p:bldP spid="827401" grpId="0"/>
      <p:bldP spid="827402" grpId="0" animBg="1"/>
      <p:bldP spid="827403" grpId="0"/>
      <p:bldP spid="827404" grpId="0"/>
      <p:bldP spid="82740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F17592-9E29-4134-9A35-FDEBF8475B13}" type="slidenum">
              <a:rPr lang="zh-CN" altLang="en-US" smtClean="0"/>
              <a:pPr/>
              <a:t>17</a:t>
            </a:fld>
            <a:endParaRPr lang="en-US" altLang="zh-CN"/>
          </a:p>
        </p:txBody>
      </p:sp>
      <p:pic>
        <p:nvPicPr>
          <p:cNvPr id="8775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90" y="188551"/>
            <a:ext cx="3528490" cy="894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7572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390" y="3861060"/>
            <a:ext cx="8713210" cy="2534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757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27980" y="188550"/>
            <a:ext cx="4392610" cy="3815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7574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390" y="1844779"/>
            <a:ext cx="4176580" cy="1753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07380" y="1556740"/>
            <a:ext cx="230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smtClean="0">
                <a:latin typeface="+mn-lt"/>
              </a:rPr>
              <a:t>Function Table</a:t>
            </a:r>
            <a:endParaRPr lang="zh-CN" altLang="en-US" sz="160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51650" y="1218186"/>
            <a:ext cx="244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smtClean="0">
                <a:latin typeface="+mn-lt"/>
              </a:rPr>
              <a:t>Connection Diagram</a:t>
            </a:r>
            <a:endParaRPr lang="zh-CN" altLang="en-US" sz="1600">
              <a:latin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F17592-9E29-4134-9A35-FDEBF8475B13}" type="slidenum">
              <a:rPr lang="zh-CN" altLang="en-US" smtClean="0"/>
              <a:pPr/>
              <a:t>18</a:t>
            </a:fld>
            <a:endParaRPr lang="en-US" altLang="zh-CN"/>
          </a:p>
        </p:txBody>
      </p:sp>
      <p:pic>
        <p:nvPicPr>
          <p:cNvPr id="8775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90" y="188551"/>
            <a:ext cx="3528490" cy="894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85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90" y="1355316"/>
            <a:ext cx="8785220" cy="5062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923910" y="620610"/>
            <a:ext cx="50407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smtClean="0">
                <a:latin typeface="+mn-lt"/>
              </a:rPr>
              <a:t>Electrical Characteristics</a:t>
            </a:r>
          </a:p>
          <a:p>
            <a:pPr algn="l"/>
            <a:r>
              <a:rPr lang="en-US" altLang="zh-CN" sz="1400" smtClean="0">
                <a:latin typeface="+mn-lt"/>
              </a:rPr>
              <a:t>over recommended operating free air temperature range</a:t>
            </a:r>
            <a:endParaRPr lang="zh-CN" altLang="en-US" sz="1400">
              <a:latin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F17592-9E29-4134-9A35-FDEBF8475B13}" type="slidenum">
              <a:rPr lang="zh-CN" altLang="en-US" smtClean="0"/>
              <a:pPr/>
              <a:t>19</a:t>
            </a:fld>
            <a:endParaRPr lang="en-US" altLang="zh-CN"/>
          </a:p>
        </p:txBody>
      </p:sp>
      <p:pic>
        <p:nvPicPr>
          <p:cNvPr id="879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654" y="692620"/>
            <a:ext cx="8857230" cy="555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14" name="Rectangle 10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4.3 </a:t>
            </a:r>
            <a:r>
              <a:rPr lang="zh-CN" altLang="en-US" sz="2800" b="1">
                <a:solidFill>
                  <a:schemeClr val="bg2"/>
                </a:solidFill>
                <a:ea typeface="黑体" pitchFamily="2" charset="-122"/>
              </a:rPr>
              <a:t>总线的驱动与控制</a:t>
            </a:r>
            <a:endParaRPr lang="zh-CN" altLang="en-US" sz="2800" b="1">
              <a:solidFill>
                <a:srgbClr val="006600"/>
              </a:solidFill>
              <a:ea typeface="黑体" pitchFamily="2" charset="-122"/>
            </a:endParaRPr>
          </a:p>
        </p:txBody>
      </p:sp>
      <p:sp>
        <p:nvSpPr>
          <p:cNvPr id="738306" name="Rectangle 2"/>
          <p:cNvSpPr>
            <a:spLocks noGrp="1" noChangeArrowheads="1"/>
          </p:cNvSpPr>
          <p:nvPr>
            <p:ph idx="1"/>
          </p:nvPr>
        </p:nvSpPr>
        <p:spPr>
          <a:xfrm>
            <a:off x="1042988" y="2060575"/>
            <a:ext cx="7634287" cy="4248150"/>
          </a:xfrm>
        </p:spPr>
        <p:txBody>
          <a:bodyPr/>
          <a:lstStyle/>
          <a:p>
            <a:pPr marL="444500" indent="-444500"/>
            <a:r>
              <a:rPr lang="zh-CN" altLang="en-US">
                <a:solidFill>
                  <a:srgbClr val="006600"/>
                </a:solidFill>
                <a:ea typeface="黑体" pitchFamily="2" charset="-122"/>
              </a:rPr>
              <a:t>总线</a:t>
            </a:r>
            <a:r>
              <a:rPr lang="zh-CN" altLang="en-US">
                <a:solidFill>
                  <a:srgbClr val="FF0000"/>
                </a:solidFill>
                <a:ea typeface="黑体" pitchFamily="2" charset="-122"/>
              </a:rPr>
              <a:t>竞争</a:t>
            </a:r>
          </a:p>
          <a:p>
            <a:pPr marL="444500" indent="-444500"/>
            <a:r>
              <a:rPr lang="zh-CN" altLang="en-US">
                <a:solidFill>
                  <a:srgbClr val="006600"/>
                </a:solidFill>
                <a:ea typeface="黑体" pitchFamily="2" charset="-122"/>
              </a:rPr>
              <a:t>总线的</a:t>
            </a:r>
            <a:r>
              <a:rPr lang="zh-CN" altLang="en-US">
                <a:solidFill>
                  <a:srgbClr val="FF0000"/>
                </a:solidFill>
                <a:ea typeface="黑体" pitchFamily="2" charset="-122"/>
              </a:rPr>
              <a:t>负载</a:t>
            </a:r>
          </a:p>
          <a:p>
            <a:pPr marL="444500" indent="-444500"/>
            <a:r>
              <a:rPr lang="zh-CN" altLang="en-US">
                <a:solidFill>
                  <a:srgbClr val="006600"/>
                </a:solidFill>
                <a:ea typeface="黑体" pitchFamily="2" charset="-122"/>
              </a:rPr>
              <a:t>总线的</a:t>
            </a:r>
            <a:r>
              <a:rPr lang="zh-CN" altLang="en-US">
                <a:solidFill>
                  <a:srgbClr val="FF0000"/>
                </a:solidFill>
                <a:ea typeface="黑体" pitchFamily="2" charset="-122"/>
              </a:rPr>
              <a:t>驱动</a:t>
            </a:r>
          </a:p>
          <a:p>
            <a:pPr marL="444500" indent="-444500"/>
            <a:r>
              <a:rPr lang="zh-CN" altLang="en-US">
                <a:solidFill>
                  <a:srgbClr val="006600"/>
                </a:solidFill>
                <a:ea typeface="黑体" pitchFamily="2" charset="-122"/>
              </a:rPr>
              <a:t>对总线驱动器的</a:t>
            </a:r>
            <a:r>
              <a:rPr lang="zh-CN" altLang="en-US">
                <a:solidFill>
                  <a:srgbClr val="FF0000"/>
                </a:solidFill>
                <a:ea typeface="黑体" pitchFamily="2" charset="-122"/>
              </a:rPr>
              <a:t>控制</a:t>
            </a:r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BA4973-6DF7-4FE4-8705-A9CBB566D254}" type="slidenum">
              <a:rPr lang="zh-CN" altLang="en-US"/>
              <a:pPr/>
              <a:t>2</a:t>
            </a:fld>
            <a:endParaRPr lang="en-US" altLang="zh-CN"/>
          </a:p>
        </p:txBody>
      </p:sp>
      <p:sp>
        <p:nvSpPr>
          <p:cNvPr id="738312" name="Rectangle 8"/>
          <p:cNvSpPr>
            <a:spLocks noChangeArrowheads="1"/>
          </p:cNvSpPr>
          <p:nvPr/>
        </p:nvSpPr>
        <p:spPr bwMode="auto">
          <a:xfrm>
            <a:off x="971550" y="1412875"/>
            <a:ext cx="712787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3200" b="0">
                <a:solidFill>
                  <a:schemeClr val="bg2"/>
                </a:solidFill>
                <a:latin typeface="Arial" charset="0"/>
                <a:ea typeface="黑体" pitchFamily="2" charset="-122"/>
              </a:rPr>
              <a:t>本节内容：</a:t>
            </a:r>
            <a:endParaRPr lang="en-US" altLang="zh-CN" sz="3200" b="0">
              <a:solidFill>
                <a:schemeClr val="bg2"/>
              </a:solidFill>
              <a:latin typeface="Arial" charset="0"/>
              <a:ea typeface="黑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38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738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738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738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9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4.3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总线的驱动与控制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二、总线驱动设计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C80D1F-1B85-47F2-BED4-26B5E6B35C3B}" type="slidenum">
              <a:rPr lang="zh-CN" altLang="en-US"/>
              <a:pPr/>
              <a:t>20</a:t>
            </a:fld>
            <a:endParaRPr lang="en-US" altLang="zh-CN"/>
          </a:p>
        </p:txBody>
      </p:sp>
      <p:graphicFrame>
        <p:nvGraphicFramePr>
          <p:cNvPr id="828424" name="Object 8"/>
          <p:cNvGraphicFramePr>
            <a:graphicFrameLocks noChangeAspect="1"/>
          </p:cNvGraphicFramePr>
          <p:nvPr/>
        </p:nvGraphicFramePr>
        <p:xfrm>
          <a:off x="2987675" y="908050"/>
          <a:ext cx="5840413" cy="574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448" name="Visio" r:id="rId3" imgW="5351114" imgH="5380816" progId="Visio.Drawing.11">
                  <p:embed/>
                </p:oleObj>
              </mc:Choice>
              <mc:Fallback>
                <p:oleObj name="Visio" r:id="rId3" imgW="5351114" imgH="5380816" progId="Visio.Drawing.11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908050"/>
                        <a:ext cx="5840413" cy="574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8425" name="Text Box 9"/>
          <p:cNvSpPr txBox="1">
            <a:spLocks noChangeArrowheads="1"/>
          </p:cNvSpPr>
          <p:nvPr/>
        </p:nvSpPr>
        <p:spPr bwMode="auto">
          <a:xfrm>
            <a:off x="179388" y="1077913"/>
            <a:ext cx="2879725" cy="2566987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1800">
                <a:latin typeface="Arial" charset="0"/>
              </a:rPr>
              <a:t>克服总线负载效应（直流负载、交流负载）的办法是用驱动器和缓冲器。</a:t>
            </a:r>
          </a:p>
          <a:p>
            <a:pPr algn="l">
              <a:spcBef>
                <a:spcPct val="20000"/>
              </a:spcBef>
              <a:buClr>
                <a:schemeClr val="bg2"/>
              </a:buClr>
              <a:buSzPct val="75000"/>
            </a:pPr>
            <a:endParaRPr lang="zh-CN" altLang="en-US" sz="1800">
              <a:latin typeface="Arial" charset="0"/>
            </a:endParaRPr>
          </a:p>
          <a:p>
            <a:pPr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1800">
                <a:latin typeface="Arial" charset="0"/>
              </a:rPr>
              <a:t>对驱动器</a:t>
            </a:r>
            <a:r>
              <a:rPr lang="en-US" altLang="zh-CN" sz="1800">
                <a:latin typeface="Arial" charset="0"/>
              </a:rPr>
              <a:t>/</a:t>
            </a:r>
            <a:r>
              <a:rPr lang="zh-CN" altLang="en-US" sz="1800">
                <a:latin typeface="Arial" charset="0"/>
              </a:rPr>
              <a:t>缓冲器的要求：</a:t>
            </a:r>
          </a:p>
          <a:p>
            <a:pPr algn="l">
              <a:spcBef>
                <a:spcPct val="20000"/>
              </a:spcBef>
              <a:buClr>
                <a:srgbClr val="33CC33"/>
              </a:buClr>
              <a:buSzPct val="75000"/>
              <a:buFont typeface="Wingdings" pitchFamily="2" charset="2"/>
              <a:buChar char="n"/>
            </a:pPr>
            <a:r>
              <a:rPr lang="zh-CN" altLang="en-US" sz="1800">
                <a:latin typeface="Arial" charset="0"/>
              </a:rPr>
              <a:t> </a:t>
            </a:r>
            <a:r>
              <a:rPr lang="zh-CN" altLang="en-US" sz="1800">
                <a:solidFill>
                  <a:srgbClr val="008000"/>
                </a:solidFill>
                <a:latin typeface="Arial" charset="0"/>
              </a:rPr>
              <a:t>扇出能力</a:t>
            </a:r>
            <a:r>
              <a:rPr lang="zh-CN" altLang="en-US" sz="1800">
                <a:latin typeface="Arial" charset="0"/>
              </a:rPr>
              <a:t>大</a:t>
            </a:r>
          </a:p>
          <a:p>
            <a:pPr algn="l">
              <a:spcBef>
                <a:spcPct val="20000"/>
              </a:spcBef>
              <a:buClr>
                <a:srgbClr val="33CC33"/>
              </a:buClr>
              <a:buSzPct val="75000"/>
              <a:buFont typeface="Wingdings" pitchFamily="2" charset="2"/>
              <a:buChar char="n"/>
            </a:pPr>
            <a:r>
              <a:rPr lang="zh-CN" altLang="en-US" sz="1800">
                <a:latin typeface="Arial" charset="0"/>
              </a:rPr>
              <a:t> 引入</a:t>
            </a:r>
            <a:r>
              <a:rPr lang="zh-CN" altLang="en-US" sz="1800">
                <a:solidFill>
                  <a:srgbClr val="FF0000"/>
                </a:solidFill>
                <a:latin typeface="Arial" charset="0"/>
              </a:rPr>
              <a:t>延时</a:t>
            </a:r>
            <a:r>
              <a:rPr lang="zh-CN" altLang="en-US" sz="1800">
                <a:latin typeface="Arial" charset="0"/>
              </a:rPr>
              <a:t>可忽略</a:t>
            </a:r>
          </a:p>
          <a:p>
            <a:pPr algn="l">
              <a:spcBef>
                <a:spcPct val="20000"/>
              </a:spcBef>
              <a:buClr>
                <a:srgbClr val="33CC33"/>
              </a:buClr>
              <a:buSzPct val="75000"/>
              <a:buFont typeface="Wingdings" pitchFamily="2" charset="2"/>
              <a:buChar char="n"/>
            </a:pPr>
            <a:r>
              <a:rPr lang="zh-CN" altLang="en-US" sz="1800">
                <a:latin typeface="Arial" charset="0"/>
              </a:rPr>
              <a:t> 有较高的</a:t>
            </a:r>
            <a:r>
              <a:rPr lang="zh-CN" altLang="en-US" sz="1800">
                <a:solidFill>
                  <a:srgbClr val="3333CC"/>
                </a:solidFill>
                <a:latin typeface="Arial" charset="0"/>
              </a:rPr>
              <a:t>噪声容限</a:t>
            </a:r>
          </a:p>
        </p:txBody>
      </p:sp>
      <p:sp>
        <p:nvSpPr>
          <p:cNvPr id="828426" name="Text Box 10"/>
          <p:cNvSpPr txBox="1">
            <a:spLocks noChangeArrowheads="1"/>
          </p:cNvSpPr>
          <p:nvPr/>
        </p:nvSpPr>
        <p:spPr bwMode="auto">
          <a:xfrm>
            <a:off x="323850" y="5811838"/>
            <a:ext cx="34575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zh-CN" altLang="en-US" sz="1800">
                <a:solidFill>
                  <a:srgbClr val="3333CC"/>
                </a:solidFill>
                <a:latin typeface="Arial" charset="0"/>
              </a:rPr>
              <a:t>噪声容限：</a:t>
            </a:r>
            <a:r>
              <a:rPr lang="zh-CN" altLang="en-US" sz="1800">
                <a:latin typeface="Arial" charset="0"/>
              </a:rPr>
              <a:t>输出正确的情况下，输入端允许的最大噪声水平。</a:t>
            </a:r>
          </a:p>
        </p:txBody>
      </p:sp>
      <p:sp>
        <p:nvSpPr>
          <p:cNvPr id="828427" name="Text Box 11"/>
          <p:cNvSpPr txBox="1">
            <a:spLocks noChangeArrowheads="1"/>
          </p:cNvSpPr>
          <p:nvPr/>
        </p:nvSpPr>
        <p:spPr bwMode="auto">
          <a:xfrm>
            <a:off x="323850" y="4005263"/>
            <a:ext cx="3671888" cy="160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zh-CN" altLang="en-US" sz="1800">
                <a:solidFill>
                  <a:srgbClr val="006600"/>
                </a:solidFill>
              </a:rPr>
              <a:t>扇出能力：</a:t>
            </a:r>
            <a:r>
              <a:rPr lang="zh-CN" altLang="en-US" sz="1800"/>
              <a:t>驱动同类门的个数。</a:t>
            </a:r>
          </a:p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zh-CN" altLang="en-US" sz="1800"/>
              <a:t>扇出能力＝</a:t>
            </a:r>
            <a:r>
              <a:rPr lang="en-US" altLang="zh-CN" sz="1800"/>
              <a:t>Min</a:t>
            </a:r>
            <a:r>
              <a:rPr lang="zh-CN" altLang="en-US" sz="1800"/>
              <a:t>（</a:t>
            </a:r>
            <a:r>
              <a:rPr lang="en-US" altLang="zh-CN" sz="1800"/>
              <a:t>N</a:t>
            </a:r>
            <a:r>
              <a:rPr lang="en-US" altLang="zh-CN" sz="1200"/>
              <a:t>OL</a:t>
            </a:r>
            <a:r>
              <a:rPr lang="zh-CN" altLang="en-US" sz="1800"/>
              <a:t>，</a:t>
            </a:r>
            <a:r>
              <a:rPr lang="en-US" altLang="zh-CN" sz="1800"/>
              <a:t>N</a:t>
            </a:r>
            <a:r>
              <a:rPr lang="en-US" altLang="zh-CN" sz="1200"/>
              <a:t>OH</a:t>
            </a:r>
            <a:r>
              <a:rPr lang="zh-CN" altLang="en-US" sz="1800"/>
              <a:t>）</a:t>
            </a:r>
          </a:p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en-US" altLang="zh-CN" sz="1800"/>
              <a:t>N</a:t>
            </a:r>
            <a:r>
              <a:rPr lang="en-US" altLang="zh-CN" sz="1200"/>
              <a:t>OL </a:t>
            </a:r>
            <a:r>
              <a:rPr lang="en-US" altLang="zh-CN" sz="1800"/>
              <a:t>—— </a:t>
            </a:r>
            <a:r>
              <a:rPr lang="zh-CN" altLang="en-US" sz="1800"/>
              <a:t>低电平输出时的扇出数</a:t>
            </a:r>
          </a:p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en-US" altLang="zh-CN" sz="1800"/>
              <a:t>N</a:t>
            </a:r>
            <a:r>
              <a:rPr lang="en-US" altLang="zh-CN" sz="1200"/>
              <a:t>OH </a:t>
            </a:r>
            <a:r>
              <a:rPr lang="en-US" altLang="zh-CN" sz="1800"/>
              <a:t>—— </a:t>
            </a:r>
            <a:r>
              <a:rPr lang="zh-CN" altLang="en-US" sz="1800"/>
              <a:t>高电平输出时的扇出数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8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8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8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8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426" grpId="0"/>
      <p:bldP spid="8284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43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4.3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总线的驱动与控制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二、总线驱动设计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29442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908050"/>
            <a:ext cx="8640763" cy="576263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None/>
            </a:pPr>
            <a:r>
              <a:rPr lang="en-US" altLang="zh-CN" sz="2800" b="1">
                <a:solidFill>
                  <a:schemeClr val="bg2"/>
                </a:solidFill>
              </a:rPr>
              <a:t>1.</a:t>
            </a:r>
            <a:r>
              <a:rPr lang="en-US" altLang="zh-CN" sz="2800" b="1"/>
              <a:t> </a:t>
            </a:r>
            <a:r>
              <a:rPr lang="zh-CN" altLang="en-US" sz="2800" b="1"/>
              <a:t>几种常用的芯片</a:t>
            </a:r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364601-DF75-4537-8DB4-DE38428325AF}" type="slidenum">
              <a:rPr lang="zh-CN" altLang="en-US"/>
              <a:pPr/>
              <a:t>21</a:t>
            </a:fld>
            <a:endParaRPr lang="en-US" altLang="zh-CN"/>
          </a:p>
        </p:txBody>
      </p:sp>
      <p:sp>
        <p:nvSpPr>
          <p:cNvPr id="829444" name="Rectangle 4"/>
          <p:cNvSpPr>
            <a:spLocks noChangeArrowheads="1"/>
          </p:cNvSpPr>
          <p:nvPr/>
        </p:nvSpPr>
        <p:spPr bwMode="auto">
          <a:xfrm>
            <a:off x="323850" y="1412875"/>
            <a:ext cx="8640763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34988" indent="-534988" algn="l">
              <a:spcBef>
                <a:spcPct val="20000"/>
              </a:spcBef>
              <a:buClr>
                <a:srgbClr val="006600"/>
              </a:buClr>
              <a:buFont typeface="Wingdings" pitchFamily="2" charset="2"/>
              <a:buAutoNum type="circleNumDbPlain"/>
            </a:pPr>
            <a:r>
              <a:rPr lang="zh-CN" altLang="en-US" sz="2800">
                <a:latin typeface="Arial" charset="0"/>
              </a:rPr>
              <a:t>单向驱动器（三态输出）</a:t>
            </a:r>
          </a:p>
          <a:p>
            <a:pPr marL="534988" indent="-534988" algn="l">
              <a:spcBef>
                <a:spcPct val="20000"/>
              </a:spcBef>
              <a:buClr>
                <a:srgbClr val="006600"/>
              </a:buClr>
              <a:buFont typeface="Wingdings" pitchFamily="2" charset="2"/>
              <a:buAutoNum type="circleNumDbPlain"/>
            </a:pPr>
            <a:r>
              <a:rPr lang="zh-CN" altLang="en-US" sz="2800">
                <a:latin typeface="Arial" charset="0"/>
              </a:rPr>
              <a:t>双向驱动器（三态输出）</a:t>
            </a:r>
          </a:p>
          <a:p>
            <a:pPr marL="534988" indent="-534988" algn="l">
              <a:spcBef>
                <a:spcPct val="20000"/>
              </a:spcBef>
              <a:buClr>
                <a:srgbClr val="006600"/>
              </a:buClr>
              <a:buFont typeface="Wingdings" pitchFamily="2" charset="2"/>
              <a:buAutoNum type="circleNumDbPlain"/>
            </a:pPr>
            <a:r>
              <a:rPr lang="zh-CN" altLang="en-US" sz="2800">
                <a:latin typeface="Arial" charset="0"/>
              </a:rPr>
              <a:t>锁存器（三态输出）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7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4.3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总线的驱动与控制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二、总线驱动设计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30466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908050"/>
            <a:ext cx="8640763" cy="576263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None/>
            </a:pPr>
            <a:r>
              <a:rPr lang="en-US" altLang="zh-CN" sz="2800" b="1">
                <a:solidFill>
                  <a:schemeClr val="bg2"/>
                </a:solidFill>
              </a:rPr>
              <a:t>1.</a:t>
            </a:r>
            <a:r>
              <a:rPr lang="en-US" altLang="zh-CN" sz="2800" b="1"/>
              <a:t> </a:t>
            </a:r>
            <a:r>
              <a:rPr lang="zh-CN" altLang="en-US" sz="2800" b="1"/>
              <a:t>几种常用的芯片</a:t>
            </a: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1570D-B30B-43BF-8D63-D78B93BA88A6}" type="slidenum">
              <a:rPr lang="zh-CN" altLang="en-US"/>
              <a:pPr/>
              <a:t>22</a:t>
            </a:fld>
            <a:endParaRPr lang="en-US" altLang="zh-CN"/>
          </a:p>
        </p:txBody>
      </p:sp>
      <p:sp>
        <p:nvSpPr>
          <p:cNvPr id="830468" name="Rectangle 4"/>
          <p:cNvSpPr>
            <a:spLocks noChangeArrowheads="1"/>
          </p:cNvSpPr>
          <p:nvPr/>
        </p:nvSpPr>
        <p:spPr bwMode="auto">
          <a:xfrm>
            <a:off x="323850" y="1412875"/>
            <a:ext cx="8640763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34988" indent="-534988" algn="l">
              <a:spcBef>
                <a:spcPct val="20000"/>
              </a:spcBef>
              <a:buClr>
                <a:srgbClr val="006600"/>
              </a:buClr>
              <a:buFont typeface="Wingdings" pitchFamily="2" charset="2"/>
              <a:buAutoNum type="circleNumDbPlain"/>
            </a:pPr>
            <a:r>
              <a:rPr lang="zh-CN" altLang="en-US" sz="2800">
                <a:latin typeface="Arial" charset="0"/>
              </a:rPr>
              <a:t>单向驱动器（三态输出）</a:t>
            </a:r>
          </a:p>
        </p:txBody>
      </p:sp>
      <p:graphicFrame>
        <p:nvGraphicFramePr>
          <p:cNvPr id="830469" name="Object 5"/>
          <p:cNvGraphicFramePr>
            <a:graphicFrameLocks noChangeAspect="1"/>
          </p:cNvGraphicFramePr>
          <p:nvPr/>
        </p:nvGraphicFramePr>
        <p:xfrm>
          <a:off x="250825" y="2420938"/>
          <a:ext cx="5257800" cy="312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17" name="Visio" r:id="rId3" imgW="4474735" imgH="2656895" progId="Visio.Drawing.11">
                  <p:embed/>
                </p:oleObj>
              </mc:Choice>
              <mc:Fallback>
                <p:oleObj name="Visio" r:id="rId3" imgW="4474735" imgH="2656895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420938"/>
                        <a:ext cx="5257800" cy="312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0470" name="Object 6"/>
          <p:cNvGraphicFramePr>
            <a:graphicFrameLocks noChangeAspect="1"/>
          </p:cNvGraphicFramePr>
          <p:nvPr/>
        </p:nvGraphicFramePr>
        <p:xfrm>
          <a:off x="5795963" y="2347913"/>
          <a:ext cx="2778125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18" name="Visio" r:id="rId5" imgW="3016752" imgH="3479224" progId="Visio.Drawing.11">
                  <p:embed/>
                </p:oleObj>
              </mc:Choice>
              <mc:Fallback>
                <p:oleObj name="Visio" r:id="rId5" imgW="3016752" imgH="3479224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2347913"/>
                        <a:ext cx="2778125" cy="346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0471" name="Text Box 7"/>
          <p:cNvSpPr txBox="1">
            <a:spLocks noChangeArrowheads="1"/>
          </p:cNvSpPr>
          <p:nvPr/>
        </p:nvSpPr>
        <p:spPr bwMode="auto">
          <a:xfrm>
            <a:off x="6588125" y="1914525"/>
            <a:ext cx="12969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en-US" altLang="zh-CN" sz="1800"/>
              <a:t>74LS240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1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4.3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总线的驱动与控制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二、总线驱动设计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31490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908050"/>
            <a:ext cx="8640763" cy="576263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None/>
            </a:pPr>
            <a:r>
              <a:rPr lang="en-US" altLang="zh-CN" sz="2800" b="1">
                <a:solidFill>
                  <a:schemeClr val="bg2"/>
                </a:solidFill>
              </a:rPr>
              <a:t>1.</a:t>
            </a:r>
            <a:r>
              <a:rPr lang="en-US" altLang="zh-CN" sz="2800" b="1"/>
              <a:t> </a:t>
            </a:r>
            <a:r>
              <a:rPr lang="zh-CN" altLang="en-US" sz="2800" b="1"/>
              <a:t>几种常用的芯片</a:t>
            </a: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12D18B-04B0-462A-8721-87A84ECAAB29}" type="slidenum">
              <a:rPr lang="zh-CN" altLang="en-US"/>
              <a:pPr/>
              <a:t>23</a:t>
            </a:fld>
            <a:endParaRPr lang="en-US" altLang="zh-CN"/>
          </a:p>
        </p:txBody>
      </p:sp>
      <p:sp>
        <p:nvSpPr>
          <p:cNvPr id="831492" name="Rectangle 4"/>
          <p:cNvSpPr>
            <a:spLocks noChangeArrowheads="1"/>
          </p:cNvSpPr>
          <p:nvPr/>
        </p:nvSpPr>
        <p:spPr bwMode="auto">
          <a:xfrm>
            <a:off x="323850" y="1412875"/>
            <a:ext cx="8640763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34988" indent="-534988" algn="l">
              <a:spcBef>
                <a:spcPct val="20000"/>
              </a:spcBef>
              <a:buClr>
                <a:srgbClr val="006600"/>
              </a:buClr>
              <a:buFont typeface="Wingdings" pitchFamily="2" charset="2"/>
              <a:buAutoNum type="circleNumDbPlain" startAt="2"/>
            </a:pPr>
            <a:r>
              <a:rPr lang="zh-CN" altLang="en-US" sz="2800">
                <a:latin typeface="Arial" charset="0"/>
              </a:rPr>
              <a:t>双向驱动器（三态输出）</a:t>
            </a:r>
          </a:p>
        </p:txBody>
      </p:sp>
      <p:sp>
        <p:nvSpPr>
          <p:cNvPr id="831493" name="Rectangle 5"/>
          <p:cNvSpPr>
            <a:spLocks noChangeArrowheads="1"/>
          </p:cNvSpPr>
          <p:nvPr/>
        </p:nvSpPr>
        <p:spPr bwMode="auto">
          <a:xfrm>
            <a:off x="539750" y="2144713"/>
            <a:ext cx="244792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33400" indent="-533400"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>
                <a:solidFill>
                  <a:srgbClr val="000099"/>
                </a:solidFill>
              </a:rPr>
              <a:t>用于</a:t>
            </a:r>
            <a:r>
              <a:rPr lang="en-US" altLang="zh-CN">
                <a:solidFill>
                  <a:srgbClr val="000099"/>
                </a:solidFill>
              </a:rPr>
              <a:t>DB</a:t>
            </a:r>
            <a:r>
              <a:rPr lang="zh-CN" altLang="en-US">
                <a:solidFill>
                  <a:srgbClr val="000099"/>
                </a:solidFill>
              </a:rPr>
              <a:t>，</a:t>
            </a:r>
          </a:p>
          <a:p>
            <a:pPr marL="533400" indent="-533400"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>
                <a:solidFill>
                  <a:srgbClr val="000099"/>
                </a:solidFill>
              </a:rPr>
              <a:t>如</a:t>
            </a:r>
            <a:r>
              <a:rPr lang="en-US" altLang="zh-CN">
                <a:solidFill>
                  <a:srgbClr val="000099"/>
                </a:solidFill>
              </a:rPr>
              <a:t>74LS245</a:t>
            </a:r>
            <a:r>
              <a:rPr lang="zh-CN" altLang="en-US">
                <a:solidFill>
                  <a:srgbClr val="000099"/>
                </a:solidFill>
              </a:rPr>
              <a:t>、</a:t>
            </a:r>
          </a:p>
          <a:p>
            <a:pPr marL="533400" indent="-533400"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>
                <a:solidFill>
                  <a:srgbClr val="000099"/>
                </a:solidFill>
              </a:rPr>
              <a:t>74ACT245</a:t>
            </a:r>
          </a:p>
        </p:txBody>
      </p:sp>
      <p:graphicFrame>
        <p:nvGraphicFramePr>
          <p:cNvPr id="831494" name="Object 6"/>
          <p:cNvGraphicFramePr>
            <a:graphicFrameLocks noChangeAspect="1"/>
          </p:cNvGraphicFramePr>
          <p:nvPr/>
        </p:nvGraphicFramePr>
        <p:xfrm>
          <a:off x="3130550" y="1403350"/>
          <a:ext cx="5905500" cy="346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518" name="Visio" r:id="rId3" imgW="4618871" imgH="2710948" progId="Visio.Drawing.11">
                  <p:embed/>
                </p:oleObj>
              </mc:Choice>
              <mc:Fallback>
                <p:oleObj name="Visio" r:id="rId3" imgW="4618871" imgH="2710948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0550" y="1403350"/>
                        <a:ext cx="5905500" cy="346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1495" name="Rectangle 7"/>
          <p:cNvSpPr>
            <a:spLocks noChangeArrowheads="1"/>
          </p:cNvSpPr>
          <p:nvPr/>
        </p:nvSpPr>
        <p:spPr bwMode="auto">
          <a:xfrm>
            <a:off x="539750" y="3800475"/>
            <a:ext cx="7777163" cy="178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2425" indent="-352425" algn="l">
              <a:spcBef>
                <a:spcPct val="20000"/>
              </a:spcBef>
              <a:buClr>
                <a:srgbClr val="006600"/>
              </a:buClr>
              <a:buSzPct val="75000"/>
              <a:buFont typeface="Wingdings" pitchFamily="2" charset="2"/>
              <a:buChar char="n"/>
            </a:pPr>
            <a:r>
              <a:rPr lang="en-US" altLang="zh-CN" dirty="0">
                <a:solidFill>
                  <a:srgbClr val="000099"/>
                </a:solidFill>
              </a:rPr>
              <a:t>/E</a:t>
            </a:r>
            <a:r>
              <a:rPr lang="zh-CN" altLang="en-US" dirty="0" smtClean="0">
                <a:solidFill>
                  <a:srgbClr val="000099"/>
                </a:solidFill>
              </a:rPr>
              <a:t>为 </a:t>
            </a:r>
            <a:r>
              <a:rPr lang="en-US" altLang="zh-CN" dirty="0" smtClean="0">
                <a:solidFill>
                  <a:srgbClr val="000099"/>
                </a:solidFill>
              </a:rPr>
              <a:t>“</a:t>
            </a:r>
            <a:r>
              <a:rPr lang="en-US" altLang="zh-CN" dirty="0">
                <a:solidFill>
                  <a:srgbClr val="000099"/>
                </a:solidFill>
              </a:rPr>
              <a:t>0</a:t>
            </a:r>
            <a:r>
              <a:rPr lang="en-US" altLang="zh-CN" dirty="0" smtClean="0">
                <a:solidFill>
                  <a:srgbClr val="000099"/>
                </a:solidFill>
              </a:rPr>
              <a:t>” </a:t>
            </a:r>
            <a:r>
              <a:rPr lang="zh-CN" altLang="en-US" dirty="0" smtClean="0">
                <a:solidFill>
                  <a:srgbClr val="000099"/>
                </a:solidFill>
              </a:rPr>
              <a:t>时</a:t>
            </a:r>
            <a:r>
              <a:rPr lang="zh-CN" altLang="en-US" dirty="0">
                <a:solidFill>
                  <a:srgbClr val="000099"/>
                </a:solidFill>
              </a:rPr>
              <a:t>，</a:t>
            </a:r>
            <a:br>
              <a:rPr lang="zh-CN" altLang="en-US" dirty="0">
                <a:solidFill>
                  <a:srgbClr val="000099"/>
                </a:solidFill>
              </a:rPr>
            </a:br>
            <a:r>
              <a:rPr lang="en-US" altLang="zh-CN" dirty="0" smtClean="0">
                <a:solidFill>
                  <a:srgbClr val="000099"/>
                </a:solidFill>
              </a:rPr>
              <a:t>DIR = “</a:t>
            </a:r>
            <a:r>
              <a:rPr lang="en-US" altLang="zh-CN" dirty="0">
                <a:solidFill>
                  <a:srgbClr val="000099"/>
                </a:solidFill>
              </a:rPr>
              <a:t>0”</a:t>
            </a:r>
            <a:r>
              <a:rPr lang="zh-CN" altLang="en-US" dirty="0">
                <a:solidFill>
                  <a:srgbClr val="000099"/>
                </a:solidFill>
              </a:rPr>
              <a:t>，</a:t>
            </a:r>
            <a:r>
              <a:rPr lang="en-US" altLang="zh-CN" dirty="0">
                <a:solidFill>
                  <a:srgbClr val="000099"/>
                </a:solidFill>
              </a:rPr>
              <a:t>B </a:t>
            </a:r>
            <a:r>
              <a:rPr lang="en-US" altLang="zh-CN" dirty="0">
                <a:solidFill>
                  <a:srgbClr val="000099"/>
                </a:solidFill>
                <a:latin typeface="+mn-ea"/>
                <a:ea typeface="+mn-ea"/>
              </a:rPr>
              <a:t>→</a:t>
            </a:r>
            <a:r>
              <a:rPr lang="en-US" altLang="zh-CN" dirty="0">
                <a:solidFill>
                  <a:srgbClr val="000099"/>
                </a:solidFill>
              </a:rPr>
              <a:t> A</a:t>
            </a:r>
            <a:br>
              <a:rPr lang="en-US" altLang="zh-CN" dirty="0">
                <a:solidFill>
                  <a:srgbClr val="000099"/>
                </a:solidFill>
              </a:rPr>
            </a:br>
            <a:r>
              <a:rPr lang="en-US" altLang="zh-CN" dirty="0" smtClean="0">
                <a:solidFill>
                  <a:srgbClr val="000099"/>
                </a:solidFill>
              </a:rPr>
              <a:t>DIR = “</a:t>
            </a:r>
            <a:r>
              <a:rPr lang="en-US" altLang="zh-CN" dirty="0">
                <a:solidFill>
                  <a:srgbClr val="000099"/>
                </a:solidFill>
              </a:rPr>
              <a:t>1”</a:t>
            </a:r>
            <a:r>
              <a:rPr lang="zh-CN" altLang="en-US" dirty="0">
                <a:solidFill>
                  <a:srgbClr val="000099"/>
                </a:solidFill>
              </a:rPr>
              <a:t>，</a:t>
            </a:r>
            <a:r>
              <a:rPr lang="en-US" altLang="zh-CN" dirty="0">
                <a:solidFill>
                  <a:srgbClr val="000099"/>
                </a:solidFill>
              </a:rPr>
              <a:t>A </a:t>
            </a:r>
            <a:r>
              <a:rPr lang="en-US" altLang="zh-CN" dirty="0">
                <a:solidFill>
                  <a:srgbClr val="000099"/>
                </a:solidFill>
                <a:latin typeface="+mn-ea"/>
                <a:ea typeface="+mn-ea"/>
              </a:rPr>
              <a:t>→</a:t>
            </a:r>
            <a:r>
              <a:rPr lang="en-US" altLang="zh-CN" dirty="0">
                <a:solidFill>
                  <a:srgbClr val="000099"/>
                </a:solidFill>
              </a:rPr>
              <a:t> B</a:t>
            </a:r>
          </a:p>
          <a:p>
            <a:pPr marL="352425" indent="-352425" algn="l">
              <a:spcBef>
                <a:spcPct val="20000"/>
              </a:spcBef>
              <a:buClr>
                <a:srgbClr val="006600"/>
              </a:buClr>
              <a:buSzPct val="75000"/>
              <a:buFont typeface="Wingdings" pitchFamily="2" charset="2"/>
              <a:buChar char="n"/>
            </a:pPr>
            <a:r>
              <a:rPr lang="en-US" altLang="zh-CN" dirty="0">
                <a:solidFill>
                  <a:srgbClr val="000099"/>
                </a:solidFill>
              </a:rPr>
              <a:t>/E</a:t>
            </a:r>
            <a:r>
              <a:rPr lang="zh-CN" altLang="en-US" dirty="0" smtClean="0">
                <a:solidFill>
                  <a:srgbClr val="000099"/>
                </a:solidFill>
              </a:rPr>
              <a:t>为 </a:t>
            </a:r>
            <a:r>
              <a:rPr lang="en-US" altLang="zh-CN" dirty="0" smtClean="0">
                <a:solidFill>
                  <a:srgbClr val="000099"/>
                </a:solidFill>
              </a:rPr>
              <a:t>“</a:t>
            </a:r>
            <a:r>
              <a:rPr lang="en-US" altLang="zh-CN" dirty="0">
                <a:solidFill>
                  <a:srgbClr val="000099"/>
                </a:solidFill>
              </a:rPr>
              <a:t>1</a:t>
            </a:r>
            <a:r>
              <a:rPr lang="en-US" altLang="zh-CN" dirty="0" smtClean="0">
                <a:solidFill>
                  <a:srgbClr val="000099"/>
                </a:solidFill>
              </a:rPr>
              <a:t>” </a:t>
            </a:r>
            <a:r>
              <a:rPr lang="zh-CN" altLang="en-US" dirty="0" smtClean="0">
                <a:solidFill>
                  <a:srgbClr val="000099"/>
                </a:solidFill>
              </a:rPr>
              <a:t>时</a:t>
            </a:r>
            <a:r>
              <a:rPr lang="zh-CN" altLang="en-US" dirty="0">
                <a:solidFill>
                  <a:srgbClr val="000099"/>
                </a:solidFill>
              </a:rPr>
              <a:t>，</a:t>
            </a:r>
            <a:r>
              <a:rPr lang="en-US" altLang="zh-CN" dirty="0">
                <a:solidFill>
                  <a:srgbClr val="000099"/>
                </a:solidFill>
              </a:rPr>
              <a:t>A</a:t>
            </a:r>
            <a:r>
              <a:rPr lang="zh-CN" altLang="en-US" dirty="0">
                <a:solidFill>
                  <a:srgbClr val="000099"/>
                </a:solidFill>
              </a:rPr>
              <a:t>、</a:t>
            </a:r>
            <a:r>
              <a:rPr lang="en-US" altLang="zh-CN" dirty="0" smtClean="0">
                <a:solidFill>
                  <a:srgbClr val="000099"/>
                </a:solidFill>
              </a:rPr>
              <a:t>B </a:t>
            </a:r>
            <a:r>
              <a:rPr lang="zh-CN" altLang="en-US" dirty="0" smtClean="0">
                <a:solidFill>
                  <a:srgbClr val="000099"/>
                </a:solidFill>
              </a:rPr>
              <a:t>均</a:t>
            </a:r>
            <a:r>
              <a:rPr lang="zh-CN" altLang="en-US" dirty="0">
                <a:solidFill>
                  <a:srgbClr val="000099"/>
                </a:solidFill>
              </a:rPr>
              <a:t>为高阻，实现</a:t>
            </a:r>
            <a:r>
              <a:rPr lang="en-US" altLang="zh-CN" dirty="0">
                <a:solidFill>
                  <a:srgbClr val="000099"/>
                </a:solidFill>
              </a:rPr>
              <a:t>CPU</a:t>
            </a:r>
            <a:r>
              <a:rPr lang="zh-CN" altLang="en-US" dirty="0">
                <a:solidFill>
                  <a:srgbClr val="000099"/>
                </a:solidFill>
              </a:rPr>
              <a:t>与总线隔离。</a:t>
            </a:r>
          </a:p>
        </p:txBody>
      </p:sp>
      <p:sp>
        <p:nvSpPr>
          <p:cNvPr id="831496" name="Text Box 8"/>
          <p:cNvSpPr txBox="1">
            <a:spLocks noChangeArrowheads="1"/>
          </p:cNvSpPr>
          <p:nvPr/>
        </p:nvSpPr>
        <p:spPr bwMode="auto">
          <a:xfrm>
            <a:off x="609600" y="5527675"/>
            <a:ext cx="7634288" cy="854075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en-US" altLang="zh-CN" sz="2000"/>
              <a:t>74LS245</a:t>
            </a:r>
            <a:r>
              <a:rPr lang="zh-CN" altLang="en-US" sz="2000"/>
              <a:t>：   </a:t>
            </a:r>
            <a:r>
              <a:rPr lang="en-US" altLang="zh-CN" sz="2000"/>
              <a:t>I</a:t>
            </a:r>
            <a:r>
              <a:rPr lang="en-US" altLang="zh-CN" sz="1400"/>
              <a:t>OH</a:t>
            </a:r>
            <a:r>
              <a:rPr lang="zh-CN" altLang="en-US" sz="2000"/>
              <a:t>＝</a:t>
            </a:r>
            <a:r>
              <a:rPr lang="en-US" altLang="zh-CN" sz="2000"/>
              <a:t>15mA</a:t>
            </a:r>
            <a:r>
              <a:rPr lang="zh-CN" altLang="en-US" sz="2000"/>
              <a:t>，</a:t>
            </a:r>
            <a:r>
              <a:rPr lang="en-US" altLang="zh-CN" sz="2000"/>
              <a:t>I</a:t>
            </a:r>
            <a:r>
              <a:rPr lang="en-US" altLang="zh-CN" sz="1400"/>
              <a:t>OL</a:t>
            </a:r>
            <a:r>
              <a:rPr lang="en-US" altLang="zh-CN" sz="2000"/>
              <a:t>=24mA</a:t>
            </a:r>
            <a:r>
              <a:rPr lang="zh-CN" altLang="en-US" sz="2000"/>
              <a:t>，</a:t>
            </a:r>
            <a:r>
              <a:rPr lang="en-US" altLang="zh-CN" sz="2000"/>
              <a:t>I</a:t>
            </a:r>
            <a:r>
              <a:rPr lang="en-US" altLang="zh-CN" sz="1400"/>
              <a:t>IH</a:t>
            </a:r>
            <a:r>
              <a:rPr lang="zh-CN" altLang="en-US" sz="2000"/>
              <a:t>＝</a:t>
            </a:r>
            <a:r>
              <a:rPr lang="en-US" altLang="zh-CN" sz="2000"/>
              <a:t>0.1mA</a:t>
            </a:r>
            <a:r>
              <a:rPr lang="zh-CN" altLang="en-US" sz="2000"/>
              <a:t>，</a:t>
            </a:r>
            <a:r>
              <a:rPr lang="en-US" altLang="zh-CN" sz="2000"/>
              <a:t>I</a:t>
            </a:r>
            <a:r>
              <a:rPr lang="en-US" altLang="zh-CN" sz="1400"/>
              <a:t>IL</a:t>
            </a:r>
            <a:r>
              <a:rPr lang="en-US" altLang="zh-CN" sz="2000"/>
              <a:t>=0.2mA</a:t>
            </a:r>
          </a:p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en-US" altLang="zh-CN" sz="2000"/>
              <a:t>74ACT245</a:t>
            </a:r>
            <a:r>
              <a:rPr lang="zh-CN" altLang="en-US" sz="2000"/>
              <a:t>：</a:t>
            </a:r>
            <a:r>
              <a:rPr lang="en-US" altLang="zh-CN" sz="2000"/>
              <a:t>I</a:t>
            </a:r>
            <a:r>
              <a:rPr lang="en-US" altLang="zh-CN" sz="1400"/>
              <a:t>OH</a:t>
            </a:r>
            <a:r>
              <a:rPr lang="zh-CN" altLang="en-US" sz="2000"/>
              <a:t>＝</a:t>
            </a:r>
            <a:r>
              <a:rPr lang="en-US" altLang="zh-CN" sz="2000"/>
              <a:t>24mA</a:t>
            </a:r>
            <a:r>
              <a:rPr lang="zh-CN" altLang="en-US" sz="2000"/>
              <a:t>，</a:t>
            </a:r>
            <a:r>
              <a:rPr lang="en-US" altLang="zh-CN" sz="2000"/>
              <a:t>I</a:t>
            </a:r>
            <a:r>
              <a:rPr lang="en-US" altLang="zh-CN" sz="1400"/>
              <a:t>OL</a:t>
            </a:r>
            <a:r>
              <a:rPr lang="en-US" altLang="zh-CN" sz="2000"/>
              <a:t>=24mA</a:t>
            </a:r>
            <a:r>
              <a:rPr lang="zh-CN" altLang="en-US" sz="2000"/>
              <a:t>，</a:t>
            </a:r>
            <a:r>
              <a:rPr lang="en-US" altLang="zh-CN" sz="2000"/>
              <a:t>I</a:t>
            </a:r>
            <a:r>
              <a:rPr lang="en-US" altLang="zh-CN" sz="1400"/>
              <a:t>IH</a:t>
            </a:r>
            <a:r>
              <a:rPr lang="zh-CN" altLang="en-US" sz="2000"/>
              <a:t>＝</a:t>
            </a:r>
            <a:r>
              <a:rPr lang="en-US" altLang="zh-CN" sz="2000"/>
              <a:t>1uA</a:t>
            </a:r>
            <a:r>
              <a:rPr lang="zh-CN" altLang="en-US" sz="2000"/>
              <a:t>，    </a:t>
            </a:r>
            <a:r>
              <a:rPr lang="en-US" altLang="zh-CN" sz="2000"/>
              <a:t>I</a:t>
            </a:r>
            <a:r>
              <a:rPr lang="en-US" altLang="zh-CN" sz="1400"/>
              <a:t>IL</a:t>
            </a:r>
            <a:r>
              <a:rPr lang="en-US" altLang="zh-CN" sz="2000"/>
              <a:t>=1uA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3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149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5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4.3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总线的驱动与控制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二、总线驱动设计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32514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908050"/>
            <a:ext cx="8640763" cy="576263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None/>
            </a:pPr>
            <a:r>
              <a:rPr lang="en-US" altLang="zh-CN" sz="2800" b="1">
                <a:solidFill>
                  <a:schemeClr val="bg2"/>
                </a:solidFill>
              </a:rPr>
              <a:t>1.</a:t>
            </a:r>
            <a:r>
              <a:rPr lang="en-US" altLang="zh-CN" sz="2800" b="1"/>
              <a:t> </a:t>
            </a:r>
            <a:r>
              <a:rPr lang="zh-CN" altLang="en-US" sz="2800" b="1"/>
              <a:t>几种常用的芯片</a:t>
            </a: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A6526-6E29-4E5C-A746-8BB984E69B96}" type="slidenum">
              <a:rPr lang="zh-CN" altLang="en-US"/>
              <a:pPr/>
              <a:t>24</a:t>
            </a:fld>
            <a:endParaRPr lang="en-US" altLang="zh-CN"/>
          </a:p>
        </p:txBody>
      </p:sp>
      <p:sp>
        <p:nvSpPr>
          <p:cNvPr id="832516" name="Rectangle 4"/>
          <p:cNvSpPr>
            <a:spLocks noChangeArrowheads="1"/>
          </p:cNvSpPr>
          <p:nvPr/>
        </p:nvSpPr>
        <p:spPr bwMode="auto">
          <a:xfrm>
            <a:off x="323850" y="1412875"/>
            <a:ext cx="8640763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34988" indent="-534988" algn="l">
              <a:spcBef>
                <a:spcPct val="20000"/>
              </a:spcBef>
              <a:buClr>
                <a:srgbClr val="006600"/>
              </a:buClr>
              <a:buFont typeface="Wingdings" pitchFamily="2" charset="2"/>
              <a:buAutoNum type="circleNumDbPlain" startAt="3"/>
            </a:pPr>
            <a:r>
              <a:rPr lang="zh-CN" altLang="en-US" sz="2800">
                <a:latin typeface="Arial" charset="0"/>
              </a:rPr>
              <a:t>锁存器（三态输出）</a:t>
            </a:r>
          </a:p>
        </p:txBody>
      </p:sp>
      <p:graphicFrame>
        <p:nvGraphicFramePr>
          <p:cNvPr id="832517" name="Object 5"/>
          <p:cNvGraphicFramePr>
            <a:graphicFrameLocks noChangeAspect="1"/>
          </p:cNvGraphicFramePr>
          <p:nvPr/>
        </p:nvGraphicFramePr>
        <p:xfrm>
          <a:off x="215900" y="2665413"/>
          <a:ext cx="8748713" cy="270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541" name="Visio" r:id="rId3" imgW="6545027" imgH="2026995" progId="Visio.Drawing.11">
                  <p:embed/>
                </p:oleObj>
              </mc:Choice>
              <mc:Fallback>
                <p:oleObj name="Visio" r:id="rId3" imgW="6545027" imgH="2026995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2665413"/>
                        <a:ext cx="8748713" cy="270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2519" name="Text Box 7"/>
          <p:cNvSpPr txBox="1">
            <a:spLocks noChangeArrowheads="1"/>
          </p:cNvSpPr>
          <p:nvPr/>
        </p:nvSpPr>
        <p:spPr bwMode="auto">
          <a:xfrm>
            <a:off x="2266950" y="2466975"/>
            <a:ext cx="1727200" cy="457200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/>
              <a:t>74LS373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9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4.3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总线的驱动与控制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二、总线驱动设计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33538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908050"/>
            <a:ext cx="8640763" cy="576263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None/>
            </a:pPr>
            <a:r>
              <a:rPr lang="en-US" altLang="zh-CN" sz="2800" b="1" dirty="0">
                <a:solidFill>
                  <a:schemeClr val="bg2"/>
                </a:solidFill>
              </a:rPr>
              <a:t>2.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系统总线的驱动与控制（以 </a:t>
            </a:r>
            <a:r>
              <a:rPr lang="en-US" altLang="zh-CN" sz="2800" b="1" dirty="0">
                <a:latin typeface="Times New Roman" pitchFamily="18" charset="0"/>
              </a:rPr>
              <a:t>PC/XT </a:t>
            </a:r>
            <a:r>
              <a:rPr lang="zh-CN" altLang="en-US" sz="2800" b="1" dirty="0"/>
              <a:t>为例）</a:t>
            </a: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ABEE65-CB8F-45C0-9A26-3D39BBD89D07}" type="slidenum">
              <a:rPr lang="zh-CN" altLang="en-US"/>
              <a:pPr/>
              <a:t>25</a:t>
            </a:fld>
            <a:endParaRPr lang="en-US" altLang="zh-CN"/>
          </a:p>
        </p:txBody>
      </p:sp>
      <p:sp>
        <p:nvSpPr>
          <p:cNvPr id="833540" name="Rectangle 4"/>
          <p:cNvSpPr>
            <a:spLocks noChangeArrowheads="1"/>
          </p:cNvSpPr>
          <p:nvPr/>
        </p:nvSpPr>
        <p:spPr bwMode="auto">
          <a:xfrm>
            <a:off x="684213" y="1628775"/>
            <a:ext cx="8135937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44500" indent="-444500" algn="l">
              <a:spcBef>
                <a:spcPct val="20000"/>
              </a:spcBef>
              <a:buClr>
                <a:srgbClr val="006600"/>
              </a:buClr>
              <a:buSzPct val="75000"/>
              <a:buFont typeface="Wingdings" pitchFamily="2" charset="2"/>
              <a:buChar char="l"/>
            </a:pPr>
            <a:r>
              <a:rPr lang="en-US" altLang="zh-CN" sz="2800" dirty="0"/>
              <a:t>A0</a:t>
            </a:r>
            <a:r>
              <a:rPr lang="zh-CN" altLang="en-US" sz="2800" dirty="0"/>
              <a:t>～</a:t>
            </a:r>
            <a:r>
              <a:rPr lang="en-US" altLang="zh-CN" sz="2800" dirty="0"/>
              <a:t>A7</a:t>
            </a:r>
            <a:r>
              <a:rPr lang="zh-CN" altLang="en-US" sz="2800" dirty="0"/>
              <a:t>，</a:t>
            </a:r>
            <a:r>
              <a:rPr lang="en-US" altLang="zh-CN" sz="2800" dirty="0" smtClean="0"/>
              <a:t>A16</a:t>
            </a:r>
            <a:r>
              <a:rPr lang="zh-CN" altLang="en-US" sz="2800" dirty="0" smtClean="0"/>
              <a:t>～</a:t>
            </a:r>
            <a:r>
              <a:rPr lang="en-US" altLang="zh-CN" sz="2800" dirty="0"/>
              <a:t>A19</a:t>
            </a:r>
            <a:r>
              <a:rPr lang="zh-CN" altLang="en-US" sz="2800" dirty="0"/>
              <a:t>：</a:t>
            </a:r>
            <a:r>
              <a:rPr lang="en-US" altLang="zh-CN" sz="2800" dirty="0"/>
              <a:t>74LS</a:t>
            </a:r>
            <a:r>
              <a:rPr lang="en-US" altLang="zh-CN" sz="2800" dirty="0">
                <a:solidFill>
                  <a:srgbClr val="FF0000"/>
                </a:solidFill>
              </a:rPr>
              <a:t>5</a:t>
            </a:r>
            <a:r>
              <a:rPr lang="en-US" altLang="zh-CN" sz="2800" dirty="0"/>
              <a:t>73</a:t>
            </a:r>
            <a:r>
              <a:rPr lang="zh-CN" altLang="en-US" sz="2800" dirty="0"/>
              <a:t>，</a:t>
            </a:r>
            <a:r>
              <a:rPr lang="en-US" altLang="zh-CN" sz="2800" dirty="0"/>
              <a:t>ALE </a:t>
            </a:r>
            <a:r>
              <a:rPr lang="zh-CN" altLang="en-US" sz="2800" dirty="0"/>
              <a:t>锁存</a:t>
            </a:r>
          </a:p>
          <a:p>
            <a:pPr marL="444500" indent="-444500" algn="l">
              <a:spcBef>
                <a:spcPct val="20000"/>
              </a:spcBef>
              <a:buClr>
                <a:srgbClr val="006600"/>
              </a:buClr>
              <a:buSzPct val="75000"/>
            </a:pPr>
            <a:r>
              <a:rPr lang="zh-CN" altLang="en-US" sz="2800" dirty="0"/>
              <a:t>                                             </a:t>
            </a:r>
            <a:r>
              <a:rPr lang="en-US" altLang="zh-CN" sz="2800" dirty="0"/>
              <a:t>AEN </a:t>
            </a:r>
            <a:r>
              <a:rPr lang="zh-CN" altLang="en-US" sz="2800" dirty="0"/>
              <a:t>输出允许</a:t>
            </a:r>
          </a:p>
          <a:p>
            <a:pPr marL="444500" indent="-444500" algn="l">
              <a:spcBef>
                <a:spcPct val="20000"/>
              </a:spcBef>
              <a:buClr>
                <a:srgbClr val="006600"/>
              </a:buClr>
              <a:buSzPct val="75000"/>
            </a:pPr>
            <a:endParaRPr lang="zh-CN" altLang="en-US" sz="2800" dirty="0"/>
          </a:p>
          <a:p>
            <a:pPr marL="444500" indent="-444500" algn="l">
              <a:spcBef>
                <a:spcPct val="20000"/>
              </a:spcBef>
              <a:buClr>
                <a:srgbClr val="006600"/>
              </a:buClr>
              <a:buSzPct val="75000"/>
              <a:buFont typeface="Wingdings" pitchFamily="2" charset="2"/>
              <a:buChar char="l"/>
            </a:pPr>
            <a:r>
              <a:rPr lang="en-US" altLang="zh-CN" sz="2800" dirty="0"/>
              <a:t>A8</a:t>
            </a:r>
            <a:r>
              <a:rPr lang="zh-CN" altLang="en-US" sz="2800" dirty="0"/>
              <a:t>～</a:t>
            </a:r>
            <a:r>
              <a:rPr lang="en-US" altLang="zh-CN" sz="2800" dirty="0" smtClean="0"/>
              <a:t>A15</a:t>
            </a:r>
            <a:r>
              <a:rPr lang="zh-CN" altLang="en-US" sz="2800" dirty="0" smtClean="0"/>
              <a:t>：</a:t>
            </a:r>
            <a:r>
              <a:rPr lang="en-US" altLang="zh-CN" sz="2800" dirty="0"/>
              <a:t>74LS24</a:t>
            </a:r>
            <a:r>
              <a:rPr lang="en-US" altLang="zh-CN" sz="2800" dirty="0">
                <a:solidFill>
                  <a:srgbClr val="FF0000"/>
                </a:solidFill>
              </a:rPr>
              <a:t>5</a:t>
            </a:r>
          </a:p>
          <a:p>
            <a:pPr marL="444500" indent="-444500" algn="l">
              <a:spcBef>
                <a:spcPct val="20000"/>
              </a:spcBef>
              <a:buClr>
                <a:srgbClr val="006600"/>
              </a:buClr>
              <a:buSzPct val="75000"/>
            </a:pPr>
            <a:r>
              <a:rPr lang="zh-CN" altLang="en-US" sz="2800" dirty="0"/>
              <a:t>                         </a:t>
            </a:r>
            <a:r>
              <a:rPr lang="en-US" altLang="zh-CN" sz="2800" dirty="0"/>
              <a:t>AEN </a:t>
            </a:r>
            <a:r>
              <a:rPr lang="zh-CN" altLang="en-US" sz="2800" dirty="0"/>
              <a:t>输出允许</a:t>
            </a:r>
          </a:p>
          <a:p>
            <a:pPr marL="444500" indent="-444500" algn="l">
              <a:spcBef>
                <a:spcPct val="20000"/>
              </a:spcBef>
              <a:buClr>
                <a:srgbClr val="006600"/>
              </a:buClr>
              <a:buSzPct val="75000"/>
            </a:pPr>
            <a:endParaRPr lang="zh-CN" altLang="en-US" sz="2800" dirty="0"/>
          </a:p>
          <a:p>
            <a:pPr marL="444500" indent="-444500" algn="l">
              <a:spcBef>
                <a:spcPct val="20000"/>
              </a:spcBef>
              <a:buClr>
                <a:srgbClr val="006600"/>
              </a:buClr>
              <a:buSzPct val="75000"/>
              <a:buFont typeface="Wingdings" pitchFamily="2" charset="2"/>
              <a:buChar char="l"/>
            </a:pPr>
            <a:r>
              <a:rPr lang="zh-CN" altLang="en-US" sz="2800" dirty="0"/>
              <a:t>数据总线：</a:t>
            </a:r>
            <a:r>
              <a:rPr lang="en-US" altLang="zh-CN" sz="2800" dirty="0"/>
              <a:t>74LS245</a:t>
            </a:r>
            <a:r>
              <a:rPr lang="zh-CN" altLang="en-US" sz="2800" dirty="0"/>
              <a:t>，</a:t>
            </a:r>
            <a:r>
              <a:rPr lang="en-US" altLang="zh-CN" sz="2800" dirty="0"/>
              <a:t>DT/ R </a:t>
            </a:r>
            <a:r>
              <a:rPr lang="zh-CN" altLang="en-US" sz="2800" dirty="0"/>
              <a:t>方向控制；</a:t>
            </a:r>
          </a:p>
          <a:p>
            <a:pPr marL="444500" indent="-444500" algn="l">
              <a:spcBef>
                <a:spcPct val="20000"/>
              </a:spcBef>
              <a:buClr>
                <a:srgbClr val="006600"/>
              </a:buClr>
              <a:buSzPct val="75000"/>
            </a:pPr>
            <a:r>
              <a:rPr lang="zh-CN" altLang="en-US" sz="2800" dirty="0"/>
              <a:t>                         </a:t>
            </a:r>
            <a:r>
              <a:rPr lang="en-US" altLang="zh-CN" sz="2800" dirty="0"/>
              <a:t>DEN </a:t>
            </a:r>
            <a:r>
              <a:rPr lang="zh-CN" altLang="en-US" sz="2800" dirty="0"/>
              <a:t>输出允许</a:t>
            </a:r>
          </a:p>
        </p:txBody>
      </p:sp>
      <p:sp>
        <p:nvSpPr>
          <p:cNvPr id="833541" name="Line 5"/>
          <p:cNvSpPr>
            <a:spLocks noChangeShapeType="1"/>
          </p:cNvSpPr>
          <p:nvPr/>
        </p:nvSpPr>
        <p:spPr bwMode="auto">
          <a:xfrm>
            <a:off x="4800600" y="2205038"/>
            <a:ext cx="7207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3542" name="Line 6"/>
          <p:cNvSpPr>
            <a:spLocks noChangeShapeType="1"/>
          </p:cNvSpPr>
          <p:nvPr/>
        </p:nvSpPr>
        <p:spPr bwMode="auto">
          <a:xfrm>
            <a:off x="5368925" y="4797425"/>
            <a:ext cx="2159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3543" name="Line 7"/>
          <p:cNvSpPr>
            <a:spLocks noChangeShapeType="1"/>
          </p:cNvSpPr>
          <p:nvPr/>
        </p:nvSpPr>
        <p:spPr bwMode="auto">
          <a:xfrm>
            <a:off x="3025775" y="3754438"/>
            <a:ext cx="7207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动作按钮: 信息 9">
            <a:hlinkClick r:id="rId2" action="ppaction://hlinksldjump" highlightClick="1"/>
          </p:cNvPr>
          <p:cNvSpPr/>
          <p:nvPr/>
        </p:nvSpPr>
        <p:spPr bwMode="auto">
          <a:xfrm>
            <a:off x="8100490" y="1988800"/>
            <a:ext cx="576080" cy="576080"/>
          </a:xfrm>
          <a:prstGeom prst="actionButtonInformation">
            <a:avLst/>
          </a:prstGeom>
          <a:ln>
            <a:headEnd type="none" w="med" len="med"/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" name="动作按钮: 信息 10">
            <a:hlinkClick r:id="rId3" action="ppaction://hlinksldjump" highlightClick="1"/>
          </p:cNvPr>
          <p:cNvSpPr/>
          <p:nvPr/>
        </p:nvSpPr>
        <p:spPr bwMode="auto">
          <a:xfrm>
            <a:off x="8100490" y="3212970"/>
            <a:ext cx="576080" cy="576080"/>
          </a:xfrm>
          <a:prstGeom prst="actionButtonInformation">
            <a:avLst/>
          </a:prstGeom>
          <a:ln>
            <a:headEnd type="none" w="med" len="med"/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9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4.3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总线的驱动与控制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二、总线驱动设计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ABEE65-CB8F-45C0-9A26-3D39BBD89D07}" type="slidenum">
              <a:rPr lang="zh-CN" altLang="en-US"/>
              <a:pPr/>
              <a:t>26</a:t>
            </a:fld>
            <a:endParaRPr lang="en-US" altLang="zh-CN"/>
          </a:p>
        </p:txBody>
      </p:sp>
      <p:pic>
        <p:nvPicPr>
          <p:cNvPr id="875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9125" y="1124680"/>
            <a:ext cx="7904163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动作按钮: 上一张 10">
            <a:hlinkClick r:id="" action="ppaction://hlinkshowjump?jump=lastslideviewed" highlightClick="1"/>
          </p:cNvPr>
          <p:cNvSpPr/>
          <p:nvPr/>
        </p:nvSpPr>
        <p:spPr bwMode="auto">
          <a:xfrm>
            <a:off x="8244510" y="404580"/>
            <a:ext cx="576080" cy="576080"/>
          </a:xfrm>
          <a:prstGeom prst="actionButtonReturn">
            <a:avLst/>
          </a:prstGeom>
          <a:ln>
            <a:headEnd type="none" w="med" len="med"/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9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4.3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总线的驱动与控制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二、总线驱动设计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ABEE65-CB8F-45C0-9A26-3D39BBD89D07}" type="slidenum">
              <a:rPr lang="zh-CN" altLang="en-US"/>
              <a:pPr/>
              <a:t>27</a:t>
            </a:fld>
            <a:endParaRPr lang="en-US" altLang="zh-CN"/>
          </a:p>
        </p:txBody>
      </p:sp>
      <p:pic>
        <p:nvPicPr>
          <p:cNvPr id="87654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0897" y="1988875"/>
            <a:ext cx="5059193" cy="4176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654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63860" y="1273906"/>
            <a:ext cx="5429813" cy="4459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直接箭头连接符 7"/>
          <p:cNvCxnSpPr/>
          <p:nvPr/>
        </p:nvCxnSpPr>
        <p:spPr bwMode="auto">
          <a:xfrm>
            <a:off x="5961706" y="2906710"/>
            <a:ext cx="576080" cy="2880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" name="直接箭头连接符 9"/>
          <p:cNvCxnSpPr/>
          <p:nvPr/>
        </p:nvCxnSpPr>
        <p:spPr bwMode="auto">
          <a:xfrm>
            <a:off x="5961706" y="3544042"/>
            <a:ext cx="576080" cy="2880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" name="直接箭头连接符 10"/>
          <p:cNvCxnSpPr/>
          <p:nvPr/>
        </p:nvCxnSpPr>
        <p:spPr bwMode="auto">
          <a:xfrm>
            <a:off x="5961706" y="4192132"/>
            <a:ext cx="576080" cy="2880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2" name="直接箭头连接符 11"/>
          <p:cNvCxnSpPr/>
          <p:nvPr/>
        </p:nvCxnSpPr>
        <p:spPr bwMode="auto">
          <a:xfrm>
            <a:off x="5972464" y="4829464"/>
            <a:ext cx="576080" cy="2880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3" name="直接箭头连接符 12"/>
          <p:cNvCxnSpPr/>
          <p:nvPr/>
        </p:nvCxnSpPr>
        <p:spPr bwMode="auto">
          <a:xfrm>
            <a:off x="5940190" y="3212970"/>
            <a:ext cx="576080" cy="2880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triangle" w="med" len="lg"/>
            <a:tailEnd type="none" w="med" len="lg"/>
          </a:ln>
          <a:effectLst/>
        </p:spPr>
      </p:cxnSp>
      <p:cxnSp>
        <p:nvCxnSpPr>
          <p:cNvPr id="14" name="直接箭头连接符 13"/>
          <p:cNvCxnSpPr/>
          <p:nvPr/>
        </p:nvCxnSpPr>
        <p:spPr bwMode="auto">
          <a:xfrm>
            <a:off x="5940190" y="3850302"/>
            <a:ext cx="576080" cy="2880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triangle" w="med" len="lg"/>
            <a:tailEnd type="none" w="med" len="lg"/>
          </a:ln>
          <a:effectLst/>
        </p:spPr>
      </p:cxnSp>
      <p:cxnSp>
        <p:nvCxnSpPr>
          <p:cNvPr id="15" name="直接箭头连接符 14"/>
          <p:cNvCxnSpPr/>
          <p:nvPr/>
        </p:nvCxnSpPr>
        <p:spPr bwMode="auto">
          <a:xfrm>
            <a:off x="5940190" y="4498392"/>
            <a:ext cx="576080" cy="2880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triangle" w="med" len="lg"/>
            <a:tailEnd type="none" w="med" len="lg"/>
          </a:ln>
          <a:effectLst/>
        </p:spPr>
      </p:cxnSp>
      <p:cxnSp>
        <p:nvCxnSpPr>
          <p:cNvPr id="16" name="直接箭头连接符 15"/>
          <p:cNvCxnSpPr/>
          <p:nvPr/>
        </p:nvCxnSpPr>
        <p:spPr bwMode="auto">
          <a:xfrm>
            <a:off x="5950948" y="5117504"/>
            <a:ext cx="576080" cy="2880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triangle" w="med" len="lg"/>
            <a:tailEnd type="none" w="med" len="lg"/>
          </a:ln>
          <a:effectLst/>
        </p:spPr>
      </p:cxnSp>
      <p:sp>
        <p:nvSpPr>
          <p:cNvPr id="18" name="动作按钮: 上一张 17">
            <a:hlinkClick r:id="" action="ppaction://hlinkshowjump?jump=lastslideviewed" highlightClick="1"/>
          </p:cNvPr>
          <p:cNvSpPr/>
          <p:nvPr/>
        </p:nvSpPr>
        <p:spPr bwMode="auto">
          <a:xfrm>
            <a:off x="8244510" y="404580"/>
            <a:ext cx="576080" cy="576080"/>
          </a:xfrm>
          <a:prstGeom prst="actionButtonReturn">
            <a:avLst/>
          </a:prstGeom>
          <a:ln>
            <a:headEnd type="none" w="med" len="med"/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5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4.3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总线的驱动与控制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二、总线驱动设计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37634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908050"/>
            <a:ext cx="8640763" cy="576263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None/>
            </a:pPr>
            <a:r>
              <a:rPr lang="en-US" altLang="zh-CN" sz="2800" b="1">
                <a:solidFill>
                  <a:schemeClr val="bg2"/>
                </a:solidFill>
              </a:rPr>
              <a:t>3.</a:t>
            </a:r>
            <a:r>
              <a:rPr lang="en-US" altLang="zh-CN" sz="2800" b="1"/>
              <a:t> </a:t>
            </a:r>
            <a:r>
              <a:rPr lang="zh-CN" altLang="en-US" sz="2800" b="1"/>
              <a:t>扩展插件板（卡）的板内驱动</a:t>
            </a:r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D8A6CA-E166-4EC0-91C1-94A458553C7F}" type="slidenum">
              <a:rPr lang="zh-CN" altLang="en-US"/>
              <a:pPr/>
              <a:t>28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81" y="1772770"/>
            <a:ext cx="8510055" cy="2736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995377" y="5229250"/>
            <a:ext cx="3278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插件板与总线连接方式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15520" y="4566774"/>
            <a:ext cx="2811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cs typeface="Times New Roman" panose="02020603050405020304" pitchFamily="18" charset="0"/>
              </a:rPr>
              <a:t>a</a:t>
            </a:r>
            <a:r>
              <a:rPr lang="zh-CN" altLang="zh-CN" dirty="0">
                <a:cs typeface="Times New Roman" panose="02020603050405020304" pitchFamily="18" charset="0"/>
              </a:rPr>
              <a:t>）无板内驱动器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47688" y="4566774"/>
            <a:ext cx="2824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cs typeface="Times New Roman" panose="02020603050405020304" pitchFamily="18" charset="0"/>
              </a:rPr>
              <a:t>b</a:t>
            </a:r>
            <a:r>
              <a:rPr lang="zh-CN" altLang="zh-CN" dirty="0">
                <a:cs typeface="Times New Roman" panose="02020603050405020304" pitchFamily="18" charset="0"/>
              </a:rPr>
              <a:t>）有板内驱动器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7773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5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4.3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总线的驱动与控制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二、总线驱动设计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37634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908050"/>
            <a:ext cx="8640763" cy="576263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None/>
            </a:pPr>
            <a:r>
              <a:rPr lang="en-US" altLang="zh-CN" sz="2800" b="1">
                <a:solidFill>
                  <a:schemeClr val="bg2"/>
                </a:solidFill>
              </a:rPr>
              <a:t>3.</a:t>
            </a:r>
            <a:r>
              <a:rPr lang="en-US" altLang="zh-CN" sz="2800" b="1"/>
              <a:t> </a:t>
            </a:r>
            <a:r>
              <a:rPr lang="zh-CN" altLang="en-US" sz="2800" b="1"/>
              <a:t>扩展插件板（卡）的板内驱动</a:t>
            </a:r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D8A6CA-E166-4EC0-91C1-94A458553C7F}" type="slidenum">
              <a:rPr lang="zh-CN" altLang="en-US"/>
              <a:pPr/>
              <a:t>29</a:t>
            </a:fld>
            <a:endParaRPr lang="en-US" altLang="zh-CN"/>
          </a:p>
        </p:txBody>
      </p:sp>
      <p:sp>
        <p:nvSpPr>
          <p:cNvPr id="837636" name="Rectangle 4"/>
          <p:cNvSpPr>
            <a:spLocks noChangeArrowheads="1"/>
          </p:cNvSpPr>
          <p:nvPr/>
        </p:nvSpPr>
        <p:spPr bwMode="auto">
          <a:xfrm>
            <a:off x="684213" y="1628775"/>
            <a:ext cx="8135937" cy="460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2425" indent="-352425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 dirty="0"/>
              <a:t>利用板内驱动将插件板的负载与系统总线相隔离</a:t>
            </a:r>
            <a:r>
              <a:rPr lang="zh-CN" altLang="en-US" sz="2800" dirty="0">
                <a:latin typeface="+mn-ea"/>
                <a:ea typeface="+mn-ea"/>
              </a:rPr>
              <a:t>→</a:t>
            </a:r>
            <a:r>
              <a:rPr lang="zh-CN" altLang="en-US" sz="2800" dirty="0"/>
              <a:t> 减少插件板对系统的影响</a:t>
            </a:r>
            <a:br>
              <a:rPr lang="zh-CN" altLang="en-US" sz="2800" dirty="0"/>
            </a:br>
            <a:r>
              <a:rPr lang="zh-CN" altLang="en-US" dirty="0">
                <a:solidFill>
                  <a:srgbClr val="006600"/>
                </a:solidFill>
              </a:rPr>
              <a:t>（地址总线、写插件板时的数据总线：</a:t>
            </a:r>
            <a:r>
              <a:rPr lang="en-US" altLang="zh-CN" dirty="0">
                <a:solidFill>
                  <a:srgbClr val="006600"/>
                </a:solidFill>
              </a:rPr>
              <a:t>CPU </a:t>
            </a:r>
            <a:r>
              <a:rPr lang="zh-CN" altLang="en-US" dirty="0">
                <a:solidFill>
                  <a:srgbClr val="006600"/>
                </a:solidFill>
                <a:latin typeface="+mn-ea"/>
                <a:ea typeface="+mn-ea"/>
              </a:rPr>
              <a:t>→</a:t>
            </a:r>
            <a:r>
              <a:rPr lang="zh-CN" altLang="en-US" dirty="0">
                <a:solidFill>
                  <a:srgbClr val="006600"/>
                </a:solidFill>
              </a:rPr>
              <a:t> 插件板）</a:t>
            </a:r>
          </a:p>
          <a:p>
            <a:pPr marL="352425" indent="-352425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endParaRPr lang="zh-CN" altLang="en-US" sz="2800" dirty="0"/>
          </a:p>
          <a:p>
            <a:pPr marL="352425" indent="-352425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800" dirty="0"/>
              <a:t>数据总线：读插件板时，</a:t>
            </a:r>
            <a:r>
              <a:rPr lang="en-US" altLang="zh-CN" sz="2800" dirty="0"/>
              <a:t>CPU </a:t>
            </a:r>
            <a:r>
              <a:rPr lang="zh-CN" altLang="en-US" sz="2800" dirty="0">
                <a:latin typeface="+mn-ea"/>
                <a:ea typeface="+mn-ea"/>
              </a:rPr>
              <a:t>←</a:t>
            </a:r>
            <a:r>
              <a:rPr lang="zh-CN" altLang="en-US" sz="2800" dirty="0"/>
              <a:t> 插件板</a:t>
            </a:r>
          </a:p>
          <a:p>
            <a:pPr marL="901700" lvl="1" indent="-369888" algn="l">
              <a:spcBef>
                <a:spcPct val="20000"/>
              </a:spcBef>
              <a:buClr>
                <a:srgbClr val="006600"/>
              </a:buClr>
              <a:buSzPct val="80000"/>
              <a:buFont typeface="Wingdings" pitchFamily="2" charset="2"/>
              <a:buChar char="l"/>
            </a:pPr>
            <a:r>
              <a:rPr lang="en-US" altLang="zh-CN" sz="2800" dirty="0"/>
              <a:t>CPU</a:t>
            </a:r>
            <a:r>
              <a:rPr lang="zh-CN" altLang="en-US" sz="2800" dirty="0"/>
              <a:t>读插件板 </a:t>
            </a:r>
            <a:r>
              <a:rPr lang="zh-CN" altLang="en-US" sz="2800" dirty="0">
                <a:latin typeface="+mn-ea"/>
                <a:ea typeface="+mn-ea"/>
              </a:rPr>
              <a:t>→</a:t>
            </a:r>
            <a:r>
              <a:rPr lang="zh-CN" altLang="en-US" sz="2800" dirty="0"/>
              <a:t> </a:t>
            </a:r>
            <a:r>
              <a:rPr lang="zh-CN" altLang="en-US" sz="2800" dirty="0" smtClean="0"/>
              <a:t>驱动负载的能力</a:t>
            </a:r>
            <a:endParaRPr lang="zh-CN" altLang="en-US" sz="2800" dirty="0"/>
          </a:p>
          <a:p>
            <a:pPr marL="901700" lvl="1" indent="-369888" algn="l">
              <a:spcBef>
                <a:spcPct val="20000"/>
              </a:spcBef>
              <a:buClr>
                <a:srgbClr val="006600"/>
              </a:buClr>
              <a:buSzPct val="80000"/>
              <a:buFont typeface="Wingdings" pitchFamily="2" charset="2"/>
              <a:buChar char="l"/>
            </a:pPr>
            <a:r>
              <a:rPr lang="zh-CN" altLang="en-US" sz="2800" dirty="0"/>
              <a:t>避免</a:t>
            </a:r>
            <a:r>
              <a:rPr lang="zh-CN" altLang="en-US" sz="2800" dirty="0">
                <a:solidFill>
                  <a:srgbClr val="FF0000"/>
                </a:solidFill>
              </a:rPr>
              <a:t>总线竞争</a:t>
            </a:r>
            <a:r>
              <a:rPr lang="zh-CN" altLang="en-US" sz="2800" dirty="0"/>
              <a:t>的原则：</a:t>
            </a:r>
            <a:br>
              <a:rPr lang="zh-CN" altLang="en-US" sz="2800" dirty="0"/>
            </a:br>
            <a:r>
              <a:rPr lang="zh-CN" altLang="en-US" sz="2800" dirty="0"/>
              <a:t>只有</a:t>
            </a:r>
            <a:r>
              <a:rPr lang="en-US" altLang="zh-CN" sz="2800" dirty="0"/>
              <a:t>CPU</a:t>
            </a:r>
            <a:r>
              <a:rPr lang="zh-CN" altLang="en-US" sz="2800" dirty="0"/>
              <a:t>读本插件板时才允许通向系统总线的三态门导通，其它 </a:t>
            </a:r>
            <a:r>
              <a:rPr lang="zh-CN" altLang="en-US" sz="2800" dirty="0">
                <a:latin typeface="+mn-ea"/>
                <a:ea typeface="+mn-ea"/>
              </a:rPr>
              <a:t>→</a:t>
            </a:r>
            <a:r>
              <a:rPr lang="zh-CN" altLang="en-US" sz="2800" dirty="0"/>
              <a:t> 高阻。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1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4.3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总线的驱动与控制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一、总线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竞争与负载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16130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908050"/>
            <a:ext cx="8640763" cy="5761038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AutoNum type="arabicPeriod"/>
            </a:pPr>
            <a:r>
              <a:rPr lang="zh-CN" altLang="en-US" sz="2800" b="1">
                <a:solidFill>
                  <a:srgbClr val="FF0000"/>
                </a:solidFill>
              </a:rPr>
              <a:t>总线竞争</a:t>
            </a:r>
            <a:r>
              <a:rPr lang="zh-CN" altLang="en-US" sz="2800" b="1"/>
              <a:t>：</a:t>
            </a:r>
            <a:r>
              <a:rPr lang="zh-CN" altLang="en-US" sz="2800" b="1">
                <a:solidFill>
                  <a:srgbClr val="0000FF"/>
                </a:solidFill>
              </a:rPr>
              <a:t>同一总线</a:t>
            </a:r>
            <a:r>
              <a:rPr lang="zh-CN" altLang="en-US" sz="2800" b="1"/>
              <a:t>上，</a:t>
            </a:r>
            <a:r>
              <a:rPr lang="zh-CN" altLang="en-US" sz="2800" b="1">
                <a:solidFill>
                  <a:srgbClr val="0000FF"/>
                </a:solidFill>
              </a:rPr>
              <a:t>同一时刻</a:t>
            </a:r>
            <a:r>
              <a:rPr lang="zh-CN" altLang="en-US" sz="2800" b="1"/>
              <a:t>，有</a:t>
            </a:r>
            <a:r>
              <a:rPr lang="zh-CN" altLang="en-US" sz="2800" b="1">
                <a:solidFill>
                  <a:srgbClr val="0000FF"/>
                </a:solidFill>
              </a:rPr>
              <a:t>两个</a:t>
            </a:r>
            <a:r>
              <a:rPr lang="zh-CN" altLang="en-US" sz="2800" b="1"/>
              <a:t>或</a:t>
            </a:r>
            <a:r>
              <a:rPr lang="zh-CN" altLang="en-US" sz="2800" b="1">
                <a:solidFill>
                  <a:srgbClr val="0000FF"/>
                </a:solidFill>
              </a:rPr>
              <a:t>两个以上</a:t>
            </a:r>
            <a:r>
              <a:rPr lang="zh-CN" altLang="en-US" sz="2800" b="1"/>
              <a:t>的器件输出其状态。</a:t>
            </a:r>
          </a:p>
          <a:p>
            <a:pPr marL="1162050" lvl="1" indent="-538163"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b="1">
                <a:latin typeface="Times New Roman" pitchFamily="18" charset="0"/>
              </a:rPr>
              <a:t>对</a:t>
            </a:r>
            <a:r>
              <a:rPr lang="en-US" altLang="zh-CN" b="1">
                <a:latin typeface="Times New Roman" pitchFamily="18" charset="0"/>
              </a:rPr>
              <a:t>TTL</a:t>
            </a:r>
            <a:r>
              <a:rPr lang="zh-CN" altLang="en-US" b="1">
                <a:latin typeface="Times New Roman" pitchFamily="18" charset="0"/>
              </a:rPr>
              <a:t>：</a:t>
            </a:r>
          </a:p>
        </p:txBody>
      </p:sp>
      <p:sp>
        <p:nvSpPr>
          <p:cNvPr id="23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06C93-DBE1-4DBE-A2FD-AB3CB481CDA4}" type="slidenum">
              <a:rPr lang="zh-CN" altLang="en-US"/>
              <a:pPr/>
              <a:t>3</a:t>
            </a:fld>
            <a:endParaRPr lang="en-US" altLang="zh-CN"/>
          </a:p>
        </p:txBody>
      </p:sp>
      <p:sp>
        <p:nvSpPr>
          <p:cNvPr id="816133" name="AutoShape 5"/>
          <p:cNvSpPr>
            <a:spLocks noChangeArrowheads="1"/>
          </p:cNvSpPr>
          <p:nvPr/>
        </p:nvSpPr>
        <p:spPr bwMode="auto">
          <a:xfrm>
            <a:off x="4932363" y="2278063"/>
            <a:ext cx="720725" cy="647700"/>
          </a:xfrm>
          <a:prstGeom prst="flowChartMerge">
            <a:avLst/>
          </a:prstGeom>
          <a:noFill/>
          <a:ln w="38100" algn="ctr">
            <a:solidFill>
              <a:schemeClr val="tx1"/>
            </a:solidFill>
            <a:miter lim="800000"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6134" name="AutoShape 6"/>
          <p:cNvSpPr>
            <a:spLocks noChangeArrowheads="1"/>
          </p:cNvSpPr>
          <p:nvPr/>
        </p:nvSpPr>
        <p:spPr bwMode="auto">
          <a:xfrm>
            <a:off x="5942013" y="3789363"/>
            <a:ext cx="719137" cy="649287"/>
          </a:xfrm>
          <a:prstGeom prst="flowChartExtract">
            <a:avLst/>
          </a:prstGeom>
          <a:noFill/>
          <a:ln w="38100" algn="ctr">
            <a:solidFill>
              <a:schemeClr val="tx1"/>
            </a:solidFill>
            <a:miter lim="800000"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6135" name="Line 7"/>
          <p:cNvSpPr>
            <a:spLocks noChangeShapeType="1"/>
          </p:cNvSpPr>
          <p:nvPr/>
        </p:nvSpPr>
        <p:spPr bwMode="auto">
          <a:xfrm>
            <a:off x="4429125" y="3357563"/>
            <a:ext cx="34559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6136" name="Line 8"/>
          <p:cNvSpPr>
            <a:spLocks noChangeShapeType="1"/>
          </p:cNvSpPr>
          <p:nvPr/>
        </p:nvSpPr>
        <p:spPr bwMode="auto">
          <a:xfrm>
            <a:off x="5292725" y="2925763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6137" name="Line 9"/>
          <p:cNvSpPr>
            <a:spLocks noChangeShapeType="1"/>
          </p:cNvSpPr>
          <p:nvPr/>
        </p:nvSpPr>
        <p:spPr bwMode="auto">
          <a:xfrm>
            <a:off x="5292725" y="1773238"/>
            <a:ext cx="0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6138" name="Line 10"/>
          <p:cNvSpPr>
            <a:spLocks noChangeShapeType="1"/>
          </p:cNvSpPr>
          <p:nvPr/>
        </p:nvSpPr>
        <p:spPr bwMode="auto">
          <a:xfrm>
            <a:off x="6302375" y="3357563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6139" name="Line 11"/>
          <p:cNvSpPr>
            <a:spLocks noChangeShapeType="1"/>
          </p:cNvSpPr>
          <p:nvPr/>
        </p:nvSpPr>
        <p:spPr bwMode="auto">
          <a:xfrm>
            <a:off x="6302375" y="4438650"/>
            <a:ext cx="0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6141" name="Text Box 13"/>
          <p:cNvSpPr txBox="1">
            <a:spLocks noChangeArrowheads="1"/>
          </p:cNvSpPr>
          <p:nvPr/>
        </p:nvSpPr>
        <p:spPr bwMode="auto">
          <a:xfrm>
            <a:off x="7740650" y="3054350"/>
            <a:ext cx="1152525" cy="519113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2800">
                <a:latin typeface="Arial" charset="0"/>
              </a:rPr>
              <a:t>总线</a:t>
            </a:r>
          </a:p>
        </p:txBody>
      </p:sp>
      <p:sp>
        <p:nvSpPr>
          <p:cNvPr id="816142" name="Text Box 14"/>
          <p:cNvSpPr txBox="1">
            <a:spLocks noChangeArrowheads="1"/>
          </p:cNvSpPr>
          <p:nvPr/>
        </p:nvSpPr>
        <p:spPr bwMode="auto">
          <a:xfrm>
            <a:off x="5221288" y="1773238"/>
            <a:ext cx="576262" cy="519112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charset="0"/>
              </a:rPr>
              <a:t>0</a:t>
            </a:r>
          </a:p>
        </p:txBody>
      </p:sp>
      <p:sp>
        <p:nvSpPr>
          <p:cNvPr id="816143" name="Text Box 15"/>
          <p:cNvSpPr txBox="1">
            <a:spLocks noChangeArrowheads="1"/>
          </p:cNvSpPr>
          <p:nvPr/>
        </p:nvSpPr>
        <p:spPr bwMode="auto">
          <a:xfrm>
            <a:off x="5221288" y="2709863"/>
            <a:ext cx="576262" cy="519112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800" dirty="0">
                <a:solidFill>
                  <a:srgbClr val="FF0000"/>
                </a:solidFill>
                <a:latin typeface="Arial" charset="0"/>
              </a:rPr>
              <a:t>0</a:t>
            </a:r>
          </a:p>
        </p:txBody>
      </p:sp>
      <p:sp>
        <p:nvSpPr>
          <p:cNvPr id="816144" name="Text Box 16"/>
          <p:cNvSpPr txBox="1">
            <a:spLocks noChangeArrowheads="1"/>
          </p:cNvSpPr>
          <p:nvPr/>
        </p:nvSpPr>
        <p:spPr bwMode="auto">
          <a:xfrm>
            <a:off x="6229350" y="3414713"/>
            <a:ext cx="576263" cy="519112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charset="0"/>
              </a:rPr>
              <a:t>1</a:t>
            </a:r>
          </a:p>
        </p:txBody>
      </p:sp>
      <p:sp>
        <p:nvSpPr>
          <p:cNvPr id="816145" name="Text Box 17"/>
          <p:cNvSpPr txBox="1">
            <a:spLocks noChangeArrowheads="1"/>
          </p:cNvSpPr>
          <p:nvPr/>
        </p:nvSpPr>
        <p:spPr bwMode="auto">
          <a:xfrm>
            <a:off x="6229350" y="4494213"/>
            <a:ext cx="576263" cy="519112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charset="0"/>
              </a:rPr>
              <a:t>1</a:t>
            </a:r>
          </a:p>
        </p:txBody>
      </p:sp>
      <p:sp>
        <p:nvSpPr>
          <p:cNvPr id="816146" name="Text Box 18"/>
          <p:cNvSpPr txBox="1">
            <a:spLocks noChangeArrowheads="1"/>
          </p:cNvSpPr>
          <p:nvPr/>
        </p:nvSpPr>
        <p:spPr bwMode="auto">
          <a:xfrm>
            <a:off x="5581650" y="2278063"/>
            <a:ext cx="792163" cy="519112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2800"/>
              <a:t>门</a:t>
            </a:r>
            <a:r>
              <a:rPr lang="en-US" altLang="zh-CN" sz="2800"/>
              <a:t>1</a:t>
            </a:r>
          </a:p>
        </p:txBody>
      </p:sp>
      <p:sp>
        <p:nvSpPr>
          <p:cNvPr id="816147" name="Text Box 19"/>
          <p:cNvSpPr txBox="1">
            <a:spLocks noChangeArrowheads="1"/>
          </p:cNvSpPr>
          <p:nvPr/>
        </p:nvSpPr>
        <p:spPr bwMode="auto">
          <a:xfrm>
            <a:off x="6516688" y="3846513"/>
            <a:ext cx="792162" cy="519112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2800"/>
              <a:t>门</a:t>
            </a:r>
            <a:r>
              <a:rPr lang="en-US" altLang="zh-CN" sz="2800"/>
              <a:t>2</a:t>
            </a:r>
          </a:p>
        </p:txBody>
      </p:sp>
      <p:sp>
        <p:nvSpPr>
          <p:cNvPr id="816148" name="Oval 20"/>
          <p:cNvSpPr>
            <a:spLocks noChangeArrowheads="1"/>
          </p:cNvSpPr>
          <p:nvPr/>
        </p:nvSpPr>
        <p:spPr bwMode="auto">
          <a:xfrm>
            <a:off x="5219700" y="3284538"/>
            <a:ext cx="144463" cy="142875"/>
          </a:xfrm>
          <a:prstGeom prst="ellipse">
            <a:avLst/>
          </a:prstGeom>
          <a:solidFill>
            <a:schemeClr val="tx2"/>
          </a:solidFill>
          <a:ln w="38100" algn="ctr">
            <a:noFill/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6149" name="Oval 21"/>
          <p:cNvSpPr>
            <a:spLocks noChangeArrowheads="1"/>
          </p:cNvSpPr>
          <p:nvPr/>
        </p:nvSpPr>
        <p:spPr bwMode="auto">
          <a:xfrm>
            <a:off x="6227763" y="3284538"/>
            <a:ext cx="144462" cy="142875"/>
          </a:xfrm>
          <a:prstGeom prst="ellipse">
            <a:avLst/>
          </a:prstGeom>
          <a:solidFill>
            <a:schemeClr val="tx2"/>
          </a:solidFill>
          <a:ln w="38100" algn="ctr">
            <a:noFill/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6150" name="Text Box 22"/>
          <p:cNvSpPr txBox="1">
            <a:spLocks noChangeArrowheads="1"/>
          </p:cNvSpPr>
          <p:nvPr/>
        </p:nvSpPr>
        <p:spPr bwMode="auto">
          <a:xfrm>
            <a:off x="1116013" y="5300663"/>
            <a:ext cx="6913562" cy="946150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zh-CN" altLang="en-US" sz="2800"/>
              <a:t>此时总线上会是一种不高不低的非</a:t>
            </a:r>
            <a:r>
              <a:rPr lang="en-US" altLang="zh-CN" sz="2800"/>
              <a:t>TTL</a:t>
            </a:r>
            <a:r>
              <a:rPr lang="zh-CN" altLang="en-US" sz="2800"/>
              <a:t>电平，严重时会烧坏器件。</a:t>
            </a:r>
          </a:p>
        </p:txBody>
      </p:sp>
      <p:sp>
        <p:nvSpPr>
          <p:cNvPr id="816151" name="Line 23"/>
          <p:cNvSpPr>
            <a:spLocks noChangeShapeType="1"/>
          </p:cNvSpPr>
          <p:nvPr/>
        </p:nvSpPr>
        <p:spPr bwMode="auto">
          <a:xfrm flipH="1">
            <a:off x="4356100" y="3716338"/>
            <a:ext cx="1008063" cy="1512887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动作按钮: 信息 25">
            <a:hlinkClick r:id="rId2" action="ppaction://hlinksldjump" highlightClick="1"/>
          </p:cNvPr>
          <p:cNvSpPr/>
          <p:nvPr/>
        </p:nvSpPr>
        <p:spPr bwMode="auto">
          <a:xfrm>
            <a:off x="8321096" y="5809906"/>
            <a:ext cx="571504" cy="571504"/>
          </a:xfrm>
          <a:prstGeom prst="actionButtonInformation">
            <a:avLst/>
          </a:prstGeom>
          <a:ln>
            <a:headEnd type="none" w="med" len="med"/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1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150" grpId="0"/>
      <p:bldP spid="81615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5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4.3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总线的驱动与控制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二、总线驱动设计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37634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908050"/>
            <a:ext cx="8640763" cy="576263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None/>
            </a:pPr>
            <a:r>
              <a:rPr lang="en-US" altLang="zh-CN" sz="2800" b="1">
                <a:solidFill>
                  <a:schemeClr val="bg2"/>
                </a:solidFill>
              </a:rPr>
              <a:t>3.</a:t>
            </a:r>
            <a:r>
              <a:rPr lang="en-US" altLang="zh-CN" sz="2800" b="1"/>
              <a:t> </a:t>
            </a:r>
            <a:r>
              <a:rPr lang="zh-CN" altLang="en-US" sz="2800" b="1"/>
              <a:t>扩展插件板（卡）的板内驱动</a:t>
            </a:r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D8A6CA-E166-4EC0-91C1-94A458553C7F}" type="slidenum">
              <a:rPr lang="zh-CN" altLang="en-US"/>
              <a:pPr/>
              <a:t>30</a:t>
            </a:fld>
            <a:endParaRPr lang="en-US" altLang="zh-CN"/>
          </a:p>
        </p:txBody>
      </p:sp>
      <p:sp>
        <p:nvSpPr>
          <p:cNvPr id="837636" name="Rectangle 4"/>
          <p:cNvSpPr>
            <a:spLocks noChangeArrowheads="1"/>
          </p:cNvSpPr>
          <p:nvPr/>
        </p:nvSpPr>
        <p:spPr bwMode="auto">
          <a:xfrm>
            <a:off x="684213" y="2132611"/>
            <a:ext cx="8135937" cy="4104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2425" indent="-352425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zh-CN" sz="2800" dirty="0"/>
              <a:t>提高信号驱动能力</a:t>
            </a:r>
            <a:r>
              <a:rPr lang="zh-CN" altLang="zh-CN" sz="2800" dirty="0" smtClean="0"/>
              <a:t>。</a:t>
            </a:r>
            <a:endParaRPr lang="en-US" altLang="zh-CN" sz="2800" dirty="0" smtClean="0"/>
          </a:p>
          <a:p>
            <a:pPr marL="352425" indent="-352425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zh-CN" sz="2800" dirty="0"/>
              <a:t>减轻总线负载</a:t>
            </a:r>
            <a:r>
              <a:rPr lang="zh-CN" altLang="zh-CN" sz="2800" dirty="0" smtClean="0"/>
              <a:t>。</a:t>
            </a:r>
            <a:endParaRPr lang="en-US" altLang="zh-CN" sz="2800" dirty="0" smtClean="0"/>
          </a:p>
          <a:p>
            <a:pPr marL="352425" indent="-352425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zh-CN" sz="2800" dirty="0"/>
              <a:t>防止总线竞争。</a:t>
            </a:r>
            <a:endParaRPr lang="zh-CN" altLang="en-US" sz="2800" dirty="0"/>
          </a:p>
        </p:txBody>
      </p:sp>
      <p:sp>
        <p:nvSpPr>
          <p:cNvPr id="2" name="矩形 1"/>
          <p:cNvSpPr/>
          <p:nvPr/>
        </p:nvSpPr>
        <p:spPr>
          <a:xfrm>
            <a:off x="684213" y="1609391"/>
            <a:ext cx="3430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zh-CN" sz="28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板内</a:t>
            </a:r>
            <a:r>
              <a:rPr lang="zh-CN" altLang="zh-CN" sz="2800" kern="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驱动器</a:t>
            </a:r>
            <a:r>
              <a:rPr lang="zh-CN" altLang="en-US" sz="2800" kern="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的</a:t>
            </a:r>
            <a:r>
              <a:rPr lang="zh-CN" altLang="zh-CN" sz="2800" kern="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功能</a:t>
            </a:r>
            <a:r>
              <a:rPr lang="zh-CN" altLang="zh-CN" sz="28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：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452951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>
          <a:xfrm>
            <a:off x="396742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ISA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总线插槽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B14D5E-42FD-4D0D-9A6F-E12DFF986E23}" type="slidenum">
              <a:rPr lang="zh-CN" altLang="en-US"/>
              <a:pPr/>
              <a:t>31</a:t>
            </a:fld>
            <a:endParaRPr lang="en-US" altLang="zh-CN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6013" y="2205038"/>
            <a:ext cx="2381250" cy="23431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4652963"/>
            <a:ext cx="1781175" cy="6191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538" y="2205038"/>
            <a:ext cx="3600450" cy="23431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49838" y="4681538"/>
            <a:ext cx="2762250" cy="6191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1692275" y="5300663"/>
            <a:ext cx="15843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ea typeface="黑体" pitchFamily="2" charset="-122"/>
              </a:rPr>
              <a:t>XT</a:t>
            </a:r>
            <a:r>
              <a:rPr lang="zh-CN" altLang="en-US" sz="2400">
                <a:ea typeface="黑体" pitchFamily="2" charset="-122"/>
              </a:rPr>
              <a:t>总线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5508625" y="5300663"/>
            <a:ext cx="16557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ea typeface="黑体" pitchFamily="2" charset="-122"/>
              </a:rPr>
              <a:t>AT</a:t>
            </a:r>
            <a:r>
              <a:rPr lang="zh-CN" altLang="en-US" sz="2400">
                <a:ea typeface="黑体" pitchFamily="2" charset="-122"/>
              </a:rPr>
              <a:t>总线</a:t>
            </a:r>
          </a:p>
        </p:txBody>
      </p:sp>
    </p:spTree>
    <p:extLst>
      <p:ext uri="{BB962C8B-B14F-4D97-AF65-F5344CB8AC3E}">
        <p14:creationId xmlns:p14="http://schemas.microsoft.com/office/powerpoint/2010/main" val="37612415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410" y="188550"/>
            <a:ext cx="4121593" cy="648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564880"/>
            <a:ext cx="4032560" cy="394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任意多边形 7"/>
          <p:cNvSpPr/>
          <p:nvPr/>
        </p:nvSpPr>
        <p:spPr bwMode="auto">
          <a:xfrm>
            <a:off x="3059791" y="2061029"/>
            <a:ext cx="2736380" cy="4651828"/>
          </a:xfrm>
          <a:custGeom>
            <a:avLst/>
            <a:gdLst>
              <a:gd name="connsiteX0" fmla="*/ 0 w 2601685"/>
              <a:gd name="connsiteY0" fmla="*/ 4546600 h 4651828"/>
              <a:gd name="connsiteX1" fmla="*/ 1099457 w 2601685"/>
              <a:gd name="connsiteY1" fmla="*/ 3991428 h 4651828"/>
              <a:gd name="connsiteX2" fmla="*/ 1262743 w 2601685"/>
              <a:gd name="connsiteY2" fmla="*/ 584200 h 4651828"/>
              <a:gd name="connsiteX3" fmla="*/ 2601685 w 2601685"/>
              <a:gd name="connsiteY3" fmla="*/ 486228 h 465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1685" h="4651828">
                <a:moveTo>
                  <a:pt x="0" y="4546600"/>
                </a:moveTo>
                <a:cubicBezTo>
                  <a:pt x="444500" y="4599214"/>
                  <a:pt x="889000" y="4651828"/>
                  <a:pt x="1099457" y="3991428"/>
                </a:cubicBezTo>
                <a:cubicBezTo>
                  <a:pt x="1309914" y="3331028"/>
                  <a:pt x="1012372" y="1168400"/>
                  <a:pt x="1262743" y="584200"/>
                </a:cubicBezTo>
                <a:cubicBezTo>
                  <a:pt x="1513114" y="0"/>
                  <a:pt x="2057399" y="243114"/>
                  <a:pt x="2601685" y="486228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06176" y="3058484"/>
            <a:ext cx="4794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</a:rPr>
              <a:t>未锁存</a:t>
            </a:r>
          </a:p>
        </p:txBody>
      </p:sp>
      <p:sp>
        <p:nvSpPr>
          <p:cNvPr id="10" name="圆角矩形 9"/>
          <p:cNvSpPr/>
          <p:nvPr/>
        </p:nvSpPr>
        <p:spPr bwMode="auto">
          <a:xfrm>
            <a:off x="3050999" y="2444262"/>
            <a:ext cx="504069" cy="210213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27980" y="1052670"/>
            <a:ext cx="38165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AEN=1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dirty="0" smtClean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DMA</a:t>
            </a:r>
            <a:r>
              <a:rPr lang="zh-CN" altLang="en-US" sz="2000" b="1" dirty="0" smtClean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控制器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控制总线</a:t>
            </a:r>
            <a:endParaRPr lang="en-US" altLang="zh-CN" sz="20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AEN=0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dirty="0" smtClean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控制总线</a:t>
            </a:r>
            <a:endParaRPr lang="zh-CN" altLang="en-US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任意多边形 11"/>
          <p:cNvSpPr/>
          <p:nvPr/>
        </p:nvSpPr>
        <p:spPr bwMode="auto">
          <a:xfrm>
            <a:off x="3560885" y="1433146"/>
            <a:ext cx="940777" cy="1116623"/>
          </a:xfrm>
          <a:custGeom>
            <a:avLst/>
            <a:gdLst>
              <a:gd name="connsiteX0" fmla="*/ 0 w 940777"/>
              <a:gd name="connsiteY0" fmla="*/ 1116623 h 1116623"/>
              <a:gd name="connsiteX1" fmla="*/ 545123 w 940777"/>
              <a:gd name="connsiteY1" fmla="*/ 975946 h 1116623"/>
              <a:gd name="connsiteX2" fmla="*/ 712177 w 940777"/>
              <a:gd name="connsiteY2" fmla="*/ 316523 h 1116623"/>
              <a:gd name="connsiteX3" fmla="*/ 940777 w 940777"/>
              <a:gd name="connsiteY3" fmla="*/ 0 h 11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777" h="1116623">
                <a:moveTo>
                  <a:pt x="0" y="1116623"/>
                </a:moveTo>
                <a:cubicBezTo>
                  <a:pt x="213213" y="1112959"/>
                  <a:pt x="426427" y="1109296"/>
                  <a:pt x="545123" y="975946"/>
                </a:cubicBezTo>
                <a:cubicBezTo>
                  <a:pt x="663819" y="842596"/>
                  <a:pt x="646235" y="479181"/>
                  <a:pt x="712177" y="316523"/>
                </a:cubicBezTo>
                <a:cubicBezTo>
                  <a:pt x="778119" y="153865"/>
                  <a:pt x="859448" y="76932"/>
                  <a:pt x="940777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3050999" y="2654475"/>
            <a:ext cx="0" cy="3853353"/>
          </a:xfrm>
          <a:prstGeom prst="line">
            <a:avLst/>
          </a:prstGeom>
          <a:noFill/>
          <a:ln w="57150" cap="flat" cmpd="sng" algn="ctr">
            <a:solidFill>
              <a:srgbClr val="33CC33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14" name="直接连接符 13"/>
          <p:cNvCxnSpPr/>
          <p:nvPr/>
        </p:nvCxnSpPr>
        <p:spPr bwMode="auto">
          <a:xfrm>
            <a:off x="7164360" y="2708900"/>
            <a:ext cx="0" cy="1584220"/>
          </a:xfrm>
          <a:prstGeom prst="line">
            <a:avLst/>
          </a:prstGeom>
          <a:noFill/>
          <a:ln w="57150" cap="flat" cmpd="sng" algn="ctr">
            <a:solidFill>
              <a:srgbClr val="33CC33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15" name="直接连接符 14"/>
          <p:cNvCxnSpPr/>
          <p:nvPr/>
        </p:nvCxnSpPr>
        <p:spPr bwMode="auto">
          <a:xfrm>
            <a:off x="7164360" y="4742764"/>
            <a:ext cx="0" cy="1584220"/>
          </a:xfrm>
          <a:prstGeom prst="line">
            <a:avLst/>
          </a:prstGeom>
          <a:noFill/>
          <a:ln w="57150" cap="flat" cmpd="sng" algn="ctr">
            <a:solidFill>
              <a:srgbClr val="FF66CC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16" name="直接连接符 15"/>
          <p:cNvCxnSpPr/>
          <p:nvPr/>
        </p:nvCxnSpPr>
        <p:spPr bwMode="auto">
          <a:xfrm>
            <a:off x="3050999" y="747046"/>
            <a:ext cx="0" cy="1457784"/>
          </a:xfrm>
          <a:prstGeom prst="line">
            <a:avLst/>
          </a:prstGeom>
          <a:noFill/>
          <a:ln w="57150" cap="flat" cmpd="sng" algn="ctr">
            <a:solidFill>
              <a:srgbClr val="FF66CC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17" name="直接连接符 16"/>
          <p:cNvCxnSpPr/>
          <p:nvPr/>
        </p:nvCxnSpPr>
        <p:spPr bwMode="auto">
          <a:xfrm>
            <a:off x="1547580" y="5787746"/>
            <a:ext cx="0" cy="144020"/>
          </a:xfrm>
          <a:prstGeom prst="line">
            <a:avLst/>
          </a:prstGeom>
          <a:noFill/>
          <a:ln w="57150" cap="flat" cmpd="sng" algn="ctr">
            <a:solidFill>
              <a:srgbClr val="33CC33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18" name="直接连接符 17"/>
          <p:cNvCxnSpPr/>
          <p:nvPr/>
        </p:nvCxnSpPr>
        <p:spPr bwMode="auto">
          <a:xfrm>
            <a:off x="7164360" y="4329962"/>
            <a:ext cx="0" cy="377634"/>
          </a:xfrm>
          <a:prstGeom prst="line">
            <a:avLst/>
          </a:prstGeom>
          <a:noFill/>
          <a:ln w="57150" cap="flat" cmpd="sng" algn="ctr">
            <a:solidFill>
              <a:srgbClr val="00FFFF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19" name="直接连接符 18"/>
          <p:cNvCxnSpPr/>
          <p:nvPr/>
        </p:nvCxnSpPr>
        <p:spPr bwMode="auto">
          <a:xfrm>
            <a:off x="1547580" y="2444262"/>
            <a:ext cx="0" cy="768708"/>
          </a:xfrm>
          <a:prstGeom prst="line">
            <a:avLst/>
          </a:prstGeom>
          <a:noFill/>
          <a:ln w="57150" cap="flat" cmpd="sng" algn="ctr">
            <a:solidFill>
              <a:srgbClr val="00FFFF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sp>
        <p:nvSpPr>
          <p:cNvPr id="20" name="矩形 19"/>
          <p:cNvSpPr/>
          <p:nvPr/>
        </p:nvSpPr>
        <p:spPr>
          <a:xfrm>
            <a:off x="7524410" y="4293120"/>
            <a:ext cx="1518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16M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空间</a:t>
            </a:r>
            <a:endParaRPr lang="zh-CN" altLang="en-US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接连接符 20"/>
          <p:cNvCxnSpPr/>
          <p:nvPr/>
        </p:nvCxnSpPr>
        <p:spPr bwMode="auto">
          <a:xfrm>
            <a:off x="5597724" y="2698434"/>
            <a:ext cx="0" cy="360050"/>
          </a:xfrm>
          <a:prstGeom prst="line">
            <a:avLst/>
          </a:prstGeom>
          <a:noFill/>
          <a:ln w="57150" cap="flat" cmpd="sng" algn="ctr">
            <a:solidFill>
              <a:srgbClr val="00FFFF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22" name="直接连接符 21"/>
          <p:cNvCxnSpPr/>
          <p:nvPr/>
        </p:nvCxnSpPr>
        <p:spPr bwMode="auto">
          <a:xfrm>
            <a:off x="3050999" y="2228232"/>
            <a:ext cx="0" cy="216030"/>
          </a:xfrm>
          <a:prstGeom prst="line">
            <a:avLst/>
          </a:prstGeom>
          <a:noFill/>
          <a:ln w="57150" cap="flat" cmpd="sng" algn="ctr">
            <a:solidFill>
              <a:srgbClr val="00FFFF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23" name="直接连接符 22"/>
          <p:cNvCxnSpPr/>
          <p:nvPr/>
        </p:nvCxnSpPr>
        <p:spPr bwMode="auto">
          <a:xfrm>
            <a:off x="1538922" y="1843878"/>
            <a:ext cx="0" cy="217151"/>
          </a:xfrm>
          <a:prstGeom prst="line">
            <a:avLst/>
          </a:prstGeom>
          <a:noFill/>
          <a:ln w="57150" cap="flat" cmpd="sng" algn="ctr">
            <a:solidFill>
              <a:srgbClr val="00FFFF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sp>
        <p:nvSpPr>
          <p:cNvPr id="24" name="圆角矩形 23"/>
          <p:cNvSpPr/>
          <p:nvPr/>
        </p:nvSpPr>
        <p:spPr bwMode="auto">
          <a:xfrm>
            <a:off x="773054" y="4013001"/>
            <a:ext cx="792109" cy="180060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4827376" y="5922973"/>
            <a:ext cx="792109" cy="205265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3050999" y="491117"/>
            <a:ext cx="1081386" cy="212268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494026" y="672273"/>
            <a:ext cx="1081386" cy="212268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458858" y="4395735"/>
            <a:ext cx="1044896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>
            <a:off x="404212" y="6335357"/>
            <a:ext cx="1108334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30" name="直接箭头连接符 29"/>
          <p:cNvCxnSpPr/>
          <p:nvPr/>
        </p:nvCxnSpPr>
        <p:spPr bwMode="auto">
          <a:xfrm>
            <a:off x="816893" y="5283676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31" name="直接箭头连接符 30"/>
          <p:cNvCxnSpPr/>
          <p:nvPr/>
        </p:nvCxnSpPr>
        <p:spPr bwMode="auto">
          <a:xfrm>
            <a:off x="816893" y="5079714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32" name="直接箭头连接符 31"/>
          <p:cNvCxnSpPr/>
          <p:nvPr/>
        </p:nvCxnSpPr>
        <p:spPr bwMode="auto">
          <a:xfrm>
            <a:off x="816893" y="4897182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33" name="直接箭头连接符 32"/>
          <p:cNvCxnSpPr/>
          <p:nvPr/>
        </p:nvCxnSpPr>
        <p:spPr bwMode="auto">
          <a:xfrm>
            <a:off x="816893" y="4693230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34" name="直接箭头连接符 33"/>
          <p:cNvCxnSpPr/>
          <p:nvPr/>
        </p:nvCxnSpPr>
        <p:spPr bwMode="auto">
          <a:xfrm>
            <a:off x="818689" y="4509150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35" name="直接箭头连接符 34"/>
          <p:cNvCxnSpPr/>
          <p:nvPr/>
        </p:nvCxnSpPr>
        <p:spPr bwMode="auto">
          <a:xfrm>
            <a:off x="816893" y="1179106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36" name="直接箭头连接符 35"/>
          <p:cNvCxnSpPr/>
          <p:nvPr/>
        </p:nvCxnSpPr>
        <p:spPr bwMode="auto">
          <a:xfrm>
            <a:off x="4761654" y="3212970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37" name="直接箭头连接符 36"/>
          <p:cNvCxnSpPr/>
          <p:nvPr/>
        </p:nvCxnSpPr>
        <p:spPr bwMode="auto">
          <a:xfrm>
            <a:off x="4761654" y="3392158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38" name="直接箭头连接符 37"/>
          <p:cNvCxnSpPr/>
          <p:nvPr/>
        </p:nvCxnSpPr>
        <p:spPr bwMode="auto">
          <a:xfrm>
            <a:off x="4761654" y="3592691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39" name="直接箭头连接符 38"/>
          <p:cNvCxnSpPr/>
          <p:nvPr/>
        </p:nvCxnSpPr>
        <p:spPr bwMode="auto">
          <a:xfrm>
            <a:off x="4761654" y="3806634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40" name="直接箭头连接符 39"/>
          <p:cNvCxnSpPr/>
          <p:nvPr/>
        </p:nvCxnSpPr>
        <p:spPr bwMode="auto">
          <a:xfrm>
            <a:off x="4761654" y="4003406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41" name="直接箭头连接符 40"/>
          <p:cNvCxnSpPr/>
          <p:nvPr/>
        </p:nvCxnSpPr>
        <p:spPr bwMode="auto">
          <a:xfrm>
            <a:off x="593866" y="3529908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42" name="直接箭头连接符 41"/>
          <p:cNvCxnSpPr/>
          <p:nvPr/>
        </p:nvCxnSpPr>
        <p:spPr bwMode="auto">
          <a:xfrm>
            <a:off x="593866" y="3915486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43" name="直接箭头连接符 42"/>
          <p:cNvCxnSpPr/>
          <p:nvPr/>
        </p:nvCxnSpPr>
        <p:spPr bwMode="auto">
          <a:xfrm flipH="1">
            <a:off x="593866" y="3339406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44" name="直接箭头连接符 43"/>
          <p:cNvCxnSpPr/>
          <p:nvPr/>
        </p:nvCxnSpPr>
        <p:spPr bwMode="auto">
          <a:xfrm flipH="1">
            <a:off x="593866" y="3717040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45" name="直接箭头连接符 44"/>
          <p:cNvCxnSpPr/>
          <p:nvPr/>
        </p:nvCxnSpPr>
        <p:spPr bwMode="auto">
          <a:xfrm>
            <a:off x="593866" y="1565532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46" name="直接箭头连接符 45"/>
          <p:cNvCxnSpPr/>
          <p:nvPr/>
        </p:nvCxnSpPr>
        <p:spPr bwMode="auto">
          <a:xfrm flipH="1">
            <a:off x="593866" y="5473330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47" name="直接箭头连接符 46"/>
          <p:cNvCxnSpPr/>
          <p:nvPr/>
        </p:nvCxnSpPr>
        <p:spPr bwMode="auto">
          <a:xfrm>
            <a:off x="4627263" y="4411603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48" name="直接箭头连接符 47"/>
          <p:cNvCxnSpPr/>
          <p:nvPr/>
        </p:nvCxnSpPr>
        <p:spPr bwMode="auto">
          <a:xfrm>
            <a:off x="4627263" y="4805973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49" name="直接箭头连接符 48"/>
          <p:cNvCxnSpPr/>
          <p:nvPr/>
        </p:nvCxnSpPr>
        <p:spPr bwMode="auto">
          <a:xfrm flipH="1">
            <a:off x="4627263" y="4221101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50" name="直接箭头连接符 49"/>
          <p:cNvCxnSpPr/>
          <p:nvPr/>
        </p:nvCxnSpPr>
        <p:spPr bwMode="auto">
          <a:xfrm flipH="1">
            <a:off x="4627263" y="4607527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51" name="直接箭头连接符 50"/>
          <p:cNvCxnSpPr/>
          <p:nvPr/>
        </p:nvCxnSpPr>
        <p:spPr bwMode="auto">
          <a:xfrm>
            <a:off x="4627263" y="5221306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52" name="直接箭头连接符 51"/>
          <p:cNvCxnSpPr/>
          <p:nvPr/>
        </p:nvCxnSpPr>
        <p:spPr bwMode="auto">
          <a:xfrm>
            <a:off x="4627263" y="5624468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53" name="直接箭头连接符 52"/>
          <p:cNvCxnSpPr/>
          <p:nvPr/>
        </p:nvCxnSpPr>
        <p:spPr bwMode="auto">
          <a:xfrm flipH="1">
            <a:off x="4627263" y="5030804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54" name="直接箭头连接符 53"/>
          <p:cNvCxnSpPr/>
          <p:nvPr/>
        </p:nvCxnSpPr>
        <p:spPr bwMode="auto">
          <a:xfrm flipH="1">
            <a:off x="4627263" y="5426022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55" name="直接箭头连接符 54"/>
          <p:cNvCxnSpPr/>
          <p:nvPr/>
        </p:nvCxnSpPr>
        <p:spPr bwMode="auto">
          <a:xfrm flipH="1">
            <a:off x="593866" y="5661310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756357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>
          <a:xfrm>
            <a:off x="396742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8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位</a:t>
            </a:r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ISA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总线主板及接口卡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B14D5E-42FD-4D0D-9A6F-E12DFF986E23}" type="slidenum">
              <a:rPr lang="zh-CN" altLang="en-US"/>
              <a:pPr/>
              <a:t>33</a:t>
            </a:fld>
            <a:endParaRPr lang="en-US" altLang="zh-CN"/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0800000">
            <a:off x="179390" y="2566215"/>
            <a:ext cx="5832809" cy="41752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4060" y="572184"/>
            <a:ext cx="3816530" cy="234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773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1.85185E-6 L -0.20434 0.04329 L -0.28993 0.16157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75" y="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>
          <a:xfrm>
            <a:off x="323410" y="333375"/>
            <a:ext cx="2736380" cy="107934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16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位</a:t>
            </a:r>
            <a:r>
              <a:rPr lang="en-US" altLang="zh-CN" sz="2800" b="1" dirty="0">
                <a:solidFill>
                  <a:schemeClr val="bg2"/>
                </a:solidFill>
                <a:ea typeface="黑体" pitchFamily="2" charset="-122"/>
              </a:rPr>
              <a:t>ISA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总线</a:t>
            </a:r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/>
            </a:r>
            <a:b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</a:b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主板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及接口卡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B14D5E-42FD-4D0D-9A6F-E12DFF986E23}" type="slidenum">
              <a:rPr lang="zh-CN" altLang="en-US"/>
              <a:pPr/>
              <a:t>34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0" y="2420860"/>
            <a:ext cx="6555955" cy="42831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3795" y="116540"/>
            <a:ext cx="6494835" cy="260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596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48148E-6 L -0.19722 0.08796 L -0.2118 0.15695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0" y="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58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404813"/>
            <a:ext cx="8640763" cy="1152525"/>
          </a:xfrm>
        </p:spPr>
        <p:txBody>
          <a:bodyPr/>
          <a:lstStyle/>
          <a:p>
            <a:pPr marL="0" indent="0">
              <a:buSzTx/>
              <a:buFont typeface="Wingdings" pitchFamily="2" charset="2"/>
              <a:buNone/>
            </a:pPr>
            <a:r>
              <a:rPr lang="en-US" altLang="zh-CN" sz="2800" b="1" dirty="0">
                <a:solidFill>
                  <a:schemeClr val="bg2"/>
                </a:solidFill>
                <a:latin typeface="Times New Roman" pitchFamily="18" charset="0"/>
              </a:rPr>
              <a:t>【</a:t>
            </a:r>
            <a:r>
              <a:rPr lang="zh-CN" altLang="en-US" sz="2800" b="1" dirty="0">
                <a:solidFill>
                  <a:schemeClr val="bg2"/>
                </a:solidFill>
                <a:latin typeface="Times New Roman" pitchFamily="18" charset="0"/>
              </a:rPr>
              <a:t>例</a:t>
            </a:r>
            <a:r>
              <a:rPr lang="en-US" altLang="zh-CN" sz="2800" b="1" dirty="0">
                <a:solidFill>
                  <a:schemeClr val="bg2"/>
                </a:solidFill>
                <a:latin typeface="Times New Roman" pitchFamily="18" charset="0"/>
              </a:rPr>
              <a:t>1】</a:t>
            </a:r>
            <a:r>
              <a:rPr lang="zh-CN" altLang="en-US" sz="2800" b="1" dirty="0">
                <a:latin typeface="Times New Roman" pitchFamily="18" charset="0"/>
              </a:rPr>
              <a:t>某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内存</a:t>
            </a:r>
            <a:r>
              <a:rPr lang="zh-CN" altLang="en-US" sz="2800" b="1" dirty="0">
                <a:latin typeface="Times New Roman" pitchFamily="18" charset="0"/>
              </a:rPr>
              <a:t>板，板内地址为</a:t>
            </a:r>
            <a:r>
              <a:rPr lang="en-US" altLang="zh-CN" sz="2800" b="1" dirty="0">
                <a:latin typeface="Times New Roman" pitchFamily="18" charset="0"/>
              </a:rPr>
              <a:t>A0000H</a:t>
            </a:r>
            <a:r>
              <a:rPr lang="zh-CN" altLang="en-US" sz="2800" b="1" dirty="0">
                <a:latin typeface="Times New Roman" pitchFamily="18" charset="0"/>
              </a:rPr>
              <a:t>～</a:t>
            </a:r>
            <a:r>
              <a:rPr lang="en-US" altLang="zh-CN" sz="2800" b="1" dirty="0">
                <a:latin typeface="Times New Roman" pitchFamily="18" charset="0"/>
              </a:rPr>
              <a:t>FFFFFH</a:t>
            </a:r>
            <a:r>
              <a:rPr lang="zh-CN" altLang="en-US" sz="2800" b="1" dirty="0">
                <a:latin typeface="Times New Roman" pitchFamily="18" charset="0"/>
              </a:rPr>
              <a:t>，试画出板内双向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数据总线</a:t>
            </a:r>
            <a:r>
              <a:rPr lang="zh-CN" altLang="en-US" sz="2800" b="1" dirty="0">
                <a:latin typeface="Times New Roman" pitchFamily="18" charset="0"/>
              </a:rPr>
              <a:t>驱动与控制电路。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5B8BD7-3841-4004-BBF3-0828CA3FB997}" type="slidenum">
              <a:rPr lang="zh-CN" altLang="en-US"/>
              <a:pPr/>
              <a:t>35</a:t>
            </a:fld>
            <a:endParaRPr lang="en-US" altLang="zh-CN"/>
          </a:p>
        </p:txBody>
      </p:sp>
      <p:sp>
        <p:nvSpPr>
          <p:cNvPr id="838660" name="Rectangle 4"/>
          <p:cNvSpPr>
            <a:spLocks noChangeArrowheads="1"/>
          </p:cNvSpPr>
          <p:nvPr/>
        </p:nvSpPr>
        <p:spPr bwMode="auto">
          <a:xfrm>
            <a:off x="466725" y="1844675"/>
            <a:ext cx="8497888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34988" indent="-534988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zh-CN" altLang="en-US" sz="2800"/>
              <a:t>防止总线竞争原则：</a:t>
            </a:r>
            <a:br>
              <a:rPr lang="zh-CN" altLang="en-US" sz="2800"/>
            </a:br>
            <a:r>
              <a:rPr lang="zh-CN" altLang="en-US" sz="2800"/>
              <a:t>只有当</a:t>
            </a:r>
            <a:r>
              <a:rPr lang="en-US" altLang="zh-CN" sz="2800"/>
              <a:t>CPU</a:t>
            </a:r>
            <a:r>
              <a:rPr lang="zh-CN" altLang="en-US" sz="2800"/>
              <a:t>读本电路板内的内存地址时，才允许双向驱动器指向系统总线的三态门是导通的。</a:t>
            </a:r>
            <a:endParaRPr lang="en-US" altLang="zh-CN" sz="28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706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404813"/>
            <a:ext cx="8640763" cy="1152525"/>
          </a:xfrm>
        </p:spPr>
        <p:txBody>
          <a:bodyPr/>
          <a:lstStyle/>
          <a:p>
            <a:pPr marL="0" indent="0">
              <a:buSzTx/>
              <a:buFont typeface="Wingdings" pitchFamily="2" charset="2"/>
              <a:buNone/>
            </a:pPr>
            <a:r>
              <a:rPr lang="en-US" altLang="zh-CN" sz="2800" b="1" dirty="0">
                <a:solidFill>
                  <a:schemeClr val="bg2"/>
                </a:solidFill>
                <a:latin typeface="Times New Roman" pitchFamily="18" charset="0"/>
              </a:rPr>
              <a:t>【</a:t>
            </a:r>
            <a:r>
              <a:rPr lang="zh-CN" altLang="en-US" sz="2800" b="1" dirty="0">
                <a:solidFill>
                  <a:schemeClr val="bg2"/>
                </a:solidFill>
                <a:latin typeface="Times New Roman" pitchFamily="18" charset="0"/>
              </a:rPr>
              <a:t>例</a:t>
            </a:r>
            <a:r>
              <a:rPr lang="en-US" altLang="zh-CN" sz="2800" b="1" dirty="0">
                <a:solidFill>
                  <a:schemeClr val="bg2"/>
                </a:solidFill>
                <a:latin typeface="Times New Roman" pitchFamily="18" charset="0"/>
              </a:rPr>
              <a:t>1】</a:t>
            </a:r>
            <a:r>
              <a:rPr lang="zh-CN" altLang="en-US" sz="2800" b="1" dirty="0">
                <a:latin typeface="Times New Roman" pitchFamily="18" charset="0"/>
              </a:rPr>
              <a:t>某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内存</a:t>
            </a:r>
            <a:r>
              <a:rPr lang="zh-CN" altLang="en-US" sz="2800" b="1" dirty="0">
                <a:latin typeface="Times New Roman" pitchFamily="18" charset="0"/>
              </a:rPr>
              <a:t>板，板内地址为</a:t>
            </a:r>
            <a:r>
              <a:rPr lang="en-US" altLang="zh-CN" sz="2800" b="1" dirty="0">
                <a:latin typeface="Times New Roman" pitchFamily="18" charset="0"/>
              </a:rPr>
              <a:t>A0000H</a:t>
            </a:r>
            <a:r>
              <a:rPr lang="zh-CN" altLang="en-US" sz="2800" b="1" dirty="0">
                <a:latin typeface="Times New Roman" pitchFamily="18" charset="0"/>
              </a:rPr>
              <a:t>～</a:t>
            </a:r>
            <a:r>
              <a:rPr lang="en-US" altLang="zh-CN" sz="2800" b="1" dirty="0">
                <a:latin typeface="Times New Roman" pitchFamily="18" charset="0"/>
              </a:rPr>
              <a:t>FFFFFH</a:t>
            </a:r>
            <a:r>
              <a:rPr lang="zh-CN" altLang="en-US" sz="2800" b="1" dirty="0">
                <a:latin typeface="Times New Roman" pitchFamily="18" charset="0"/>
              </a:rPr>
              <a:t>，试画出板内双向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数据总线</a:t>
            </a:r>
            <a:r>
              <a:rPr lang="zh-CN" altLang="en-US" sz="2800" b="1" dirty="0">
                <a:latin typeface="Times New Roman" pitchFamily="18" charset="0"/>
              </a:rPr>
              <a:t>驱动与控制电路。</a:t>
            </a:r>
          </a:p>
        </p:txBody>
      </p:sp>
      <p:sp>
        <p:nvSpPr>
          <p:cNvPr id="89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9607E2-7C17-48E7-80D6-E8F67474C16E}" type="slidenum">
              <a:rPr lang="zh-CN" altLang="en-US"/>
              <a:pPr/>
              <a:t>36</a:t>
            </a:fld>
            <a:endParaRPr lang="en-US" altLang="zh-CN"/>
          </a:p>
        </p:txBody>
      </p:sp>
      <p:sp>
        <p:nvSpPr>
          <p:cNvPr id="840707" name="Rectangle 3"/>
          <p:cNvSpPr>
            <a:spLocks noChangeArrowheads="1"/>
          </p:cNvSpPr>
          <p:nvPr/>
        </p:nvSpPr>
        <p:spPr bwMode="auto">
          <a:xfrm>
            <a:off x="466725" y="1341438"/>
            <a:ext cx="8497888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34988" indent="-534988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 startAt="2"/>
            </a:pPr>
            <a:r>
              <a:rPr lang="zh-CN" altLang="en-US" sz="2800"/>
              <a:t>对板内内存地址进行分析，找出地址特征。</a:t>
            </a:r>
            <a:br>
              <a:rPr lang="zh-CN" altLang="en-US" sz="2800"/>
            </a:br>
            <a:r>
              <a:rPr lang="en-US" altLang="zh-CN" sz="2800"/>
              <a:t>A0000H</a:t>
            </a:r>
            <a:r>
              <a:rPr lang="zh-CN" altLang="en-US" sz="2800"/>
              <a:t>～</a:t>
            </a:r>
            <a:r>
              <a:rPr lang="en-US" altLang="zh-CN" sz="2800"/>
              <a:t>FFFFFH</a:t>
            </a:r>
          </a:p>
        </p:txBody>
      </p:sp>
      <p:graphicFrame>
        <p:nvGraphicFramePr>
          <p:cNvPr id="840708" name="Group 4"/>
          <p:cNvGraphicFramePr>
            <a:graphicFrameLocks noGrp="1"/>
          </p:cNvGraphicFramePr>
          <p:nvPr/>
        </p:nvGraphicFramePr>
        <p:xfrm>
          <a:off x="1500188" y="2533650"/>
          <a:ext cx="6096000" cy="277368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A19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A15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pitchFamily="2" charset="-122"/>
                        </a:rPr>
                        <a:t>……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pitchFamily="2" charset="-122"/>
                        </a:rPr>
                        <a:t>……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pitchFamily="2" charset="-122"/>
                        </a:rPr>
                        <a:t>……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pitchFamily="2" charset="-122"/>
                        </a:rPr>
                        <a:t>……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pitchFamily="2" charset="-122"/>
                        </a:rPr>
                        <a:t>……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pitchFamily="2" charset="-122"/>
                        </a:rPr>
                        <a:t>……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pitchFamily="2" charset="-122"/>
                        </a:rPr>
                        <a:t>……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40788" name="Text Box 84"/>
          <p:cNvSpPr txBox="1">
            <a:spLocks noChangeArrowheads="1"/>
          </p:cNvSpPr>
          <p:nvPr/>
        </p:nvSpPr>
        <p:spPr bwMode="auto">
          <a:xfrm>
            <a:off x="1065194" y="5876925"/>
            <a:ext cx="792162" cy="457200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zh-CN" altLang="en-US" dirty="0">
                <a:solidFill>
                  <a:srgbClr val="D60093"/>
                </a:solidFill>
                <a:latin typeface="Arial" charset="0"/>
              </a:rPr>
              <a:t>“</a:t>
            </a:r>
            <a:r>
              <a:rPr lang="en-US" altLang="zh-CN" dirty="0">
                <a:solidFill>
                  <a:srgbClr val="D60093"/>
                </a:solidFill>
                <a:latin typeface="Arial" charset="0"/>
              </a:rPr>
              <a:t>1”</a:t>
            </a:r>
            <a:endParaRPr lang="zh-CN" altLang="en-US" dirty="0">
              <a:solidFill>
                <a:srgbClr val="D60093"/>
              </a:solidFill>
              <a:latin typeface="Arial" charset="0"/>
            </a:endParaRPr>
          </a:p>
        </p:txBody>
      </p:sp>
      <p:sp>
        <p:nvSpPr>
          <p:cNvPr id="840789" name="Text Box 85"/>
          <p:cNvSpPr txBox="1">
            <a:spLocks noChangeArrowheads="1"/>
          </p:cNvSpPr>
          <p:nvPr/>
        </p:nvSpPr>
        <p:spPr bwMode="auto">
          <a:xfrm>
            <a:off x="2268538" y="5702300"/>
            <a:ext cx="2303462" cy="830997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非“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00”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（至少有一位为“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</a:rPr>
              <a:t>1”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</a:rPr>
              <a:t>）</a:t>
            </a:r>
          </a:p>
        </p:txBody>
      </p:sp>
      <p:sp>
        <p:nvSpPr>
          <p:cNvPr id="840790" name="AutoShape 86"/>
          <p:cNvSpPr>
            <a:spLocks/>
          </p:cNvSpPr>
          <p:nvPr/>
        </p:nvSpPr>
        <p:spPr bwMode="auto">
          <a:xfrm rot="16200000">
            <a:off x="2879725" y="4760913"/>
            <a:ext cx="287337" cy="1512888"/>
          </a:xfrm>
          <a:prstGeom prst="leftBrace">
            <a:avLst>
              <a:gd name="adj1" fmla="val 43877"/>
              <a:gd name="adj2" fmla="val 50000"/>
            </a:avLst>
          </a:prstGeom>
          <a:noFill/>
          <a:ln w="28575">
            <a:solidFill>
              <a:srgbClr val="FF3300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0791" name="Line 87"/>
          <p:cNvSpPr>
            <a:spLocks noChangeShapeType="1"/>
          </p:cNvSpPr>
          <p:nvPr/>
        </p:nvSpPr>
        <p:spPr bwMode="auto">
          <a:xfrm flipV="1">
            <a:off x="1619250" y="5373688"/>
            <a:ext cx="144463" cy="503237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med" len="lg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圆角矩形 9"/>
          <p:cNvSpPr/>
          <p:nvPr/>
        </p:nvSpPr>
        <p:spPr bwMode="auto">
          <a:xfrm>
            <a:off x="2428860" y="3000372"/>
            <a:ext cx="1214446" cy="2357454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40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40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40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40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840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788" grpId="0"/>
      <p:bldP spid="840789" grpId="0"/>
      <p:bldP spid="840790" grpId="0" animBg="1"/>
      <p:bldP spid="840791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0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404813"/>
            <a:ext cx="8640763" cy="1152525"/>
          </a:xfrm>
        </p:spPr>
        <p:txBody>
          <a:bodyPr/>
          <a:lstStyle/>
          <a:p>
            <a:pPr marL="0" indent="0">
              <a:buSzTx/>
              <a:buFont typeface="Wingdings" pitchFamily="2" charset="2"/>
              <a:buNone/>
            </a:pPr>
            <a:r>
              <a:rPr lang="en-US" altLang="zh-CN" sz="2800" b="1" dirty="0">
                <a:solidFill>
                  <a:schemeClr val="bg2"/>
                </a:solidFill>
                <a:latin typeface="Times New Roman" pitchFamily="18" charset="0"/>
              </a:rPr>
              <a:t>【</a:t>
            </a:r>
            <a:r>
              <a:rPr lang="zh-CN" altLang="en-US" sz="2800" b="1" dirty="0">
                <a:solidFill>
                  <a:schemeClr val="bg2"/>
                </a:solidFill>
                <a:latin typeface="Times New Roman" pitchFamily="18" charset="0"/>
              </a:rPr>
              <a:t>例</a:t>
            </a:r>
            <a:r>
              <a:rPr lang="en-US" altLang="zh-CN" sz="2800" b="1" dirty="0">
                <a:solidFill>
                  <a:schemeClr val="bg2"/>
                </a:solidFill>
                <a:latin typeface="Times New Roman" pitchFamily="18" charset="0"/>
              </a:rPr>
              <a:t>1】</a:t>
            </a:r>
            <a:r>
              <a:rPr lang="zh-CN" altLang="en-US" sz="2800" b="1" dirty="0">
                <a:latin typeface="Times New Roman" pitchFamily="18" charset="0"/>
              </a:rPr>
              <a:t>某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内存</a:t>
            </a:r>
            <a:r>
              <a:rPr lang="zh-CN" altLang="en-US" sz="2800" b="1" dirty="0">
                <a:latin typeface="Times New Roman" pitchFamily="18" charset="0"/>
              </a:rPr>
              <a:t>板，板内地址为</a:t>
            </a:r>
            <a:r>
              <a:rPr lang="en-US" altLang="zh-CN" sz="2800" b="1" dirty="0">
                <a:latin typeface="Times New Roman" pitchFamily="18" charset="0"/>
              </a:rPr>
              <a:t>A0000H</a:t>
            </a:r>
            <a:r>
              <a:rPr lang="zh-CN" altLang="en-US" sz="2800" b="1" dirty="0">
                <a:latin typeface="Times New Roman" pitchFamily="18" charset="0"/>
              </a:rPr>
              <a:t>～</a:t>
            </a:r>
            <a:r>
              <a:rPr lang="en-US" altLang="zh-CN" sz="2800" b="1" dirty="0">
                <a:latin typeface="Times New Roman" pitchFamily="18" charset="0"/>
              </a:rPr>
              <a:t>FFFFFH</a:t>
            </a:r>
            <a:r>
              <a:rPr lang="zh-CN" altLang="en-US" sz="2800" b="1" dirty="0">
                <a:latin typeface="Times New Roman" pitchFamily="18" charset="0"/>
              </a:rPr>
              <a:t>，试画出板内双向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数据总线</a:t>
            </a:r>
            <a:r>
              <a:rPr lang="zh-CN" altLang="en-US" sz="2800" b="1" dirty="0">
                <a:latin typeface="Times New Roman" pitchFamily="18" charset="0"/>
              </a:rPr>
              <a:t>驱动与控制电路。</a:t>
            </a:r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DF382A-5EDB-4807-B4A0-EEFBECCC6382}" type="slidenum">
              <a:rPr lang="zh-CN" altLang="en-US"/>
              <a:pPr/>
              <a:t>37</a:t>
            </a:fld>
            <a:endParaRPr lang="en-US" altLang="zh-CN"/>
          </a:p>
        </p:txBody>
      </p:sp>
      <p:sp>
        <p:nvSpPr>
          <p:cNvPr id="841731" name="Rectangle 3"/>
          <p:cNvSpPr>
            <a:spLocks noChangeArrowheads="1"/>
          </p:cNvSpPr>
          <p:nvPr/>
        </p:nvSpPr>
        <p:spPr bwMode="auto">
          <a:xfrm>
            <a:off x="466725" y="1341438"/>
            <a:ext cx="8497888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44500" indent="-444500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 startAt="3"/>
            </a:pPr>
            <a:r>
              <a:rPr lang="zh-CN" altLang="en-US" sz="2800"/>
              <a:t>设计译码电路，用来控制双向数据总线驱动器，使之满足防止总线竞争原则。</a:t>
            </a:r>
          </a:p>
        </p:txBody>
      </p:sp>
      <p:graphicFrame>
        <p:nvGraphicFramePr>
          <p:cNvPr id="841816" name="Object 88"/>
          <p:cNvGraphicFramePr>
            <a:graphicFrameLocks noChangeAspect="1"/>
          </p:cNvGraphicFramePr>
          <p:nvPr/>
        </p:nvGraphicFramePr>
        <p:xfrm>
          <a:off x="395288" y="1995488"/>
          <a:ext cx="8280400" cy="402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840" name="Visio" r:id="rId3" imgW="7068109" imgH="3435622" progId="Visio.Drawing.11">
                  <p:embed/>
                </p:oleObj>
              </mc:Choice>
              <mc:Fallback>
                <p:oleObj name="Visio" r:id="rId3" imgW="7068109" imgH="3435622" progId="Visio.Drawing.11">
                  <p:embed/>
                  <p:pic>
                    <p:nvPicPr>
                      <p:cNvPr id="0" name="Picture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995488"/>
                        <a:ext cx="8280400" cy="402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 type="none" w="med" len="lg"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1817" name="Rectangle 89"/>
          <p:cNvSpPr>
            <a:spLocks noChangeArrowheads="1"/>
          </p:cNvSpPr>
          <p:nvPr/>
        </p:nvSpPr>
        <p:spPr bwMode="auto">
          <a:xfrm>
            <a:off x="4789488" y="5661025"/>
            <a:ext cx="417512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2425" indent="-352425"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2800"/>
              <a:t>（利用基本逻辑门译码）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754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404813"/>
            <a:ext cx="8640763" cy="1079500"/>
          </a:xfrm>
        </p:spPr>
        <p:txBody>
          <a:bodyPr/>
          <a:lstStyle/>
          <a:p>
            <a:pPr marL="0" indent="0">
              <a:buSzTx/>
              <a:buFont typeface="Wingdings" pitchFamily="2" charset="2"/>
              <a:buNone/>
            </a:pPr>
            <a:r>
              <a:rPr lang="en-US" altLang="zh-CN" sz="2800" b="1" dirty="0">
                <a:solidFill>
                  <a:schemeClr val="bg2"/>
                </a:solidFill>
                <a:latin typeface="Times New Roman" pitchFamily="18" charset="0"/>
              </a:rPr>
              <a:t>【</a:t>
            </a:r>
            <a:r>
              <a:rPr lang="zh-CN" altLang="en-US" sz="2800" b="1" dirty="0">
                <a:solidFill>
                  <a:schemeClr val="bg2"/>
                </a:solidFill>
                <a:latin typeface="Times New Roman" pitchFamily="18" charset="0"/>
              </a:rPr>
              <a:t>例</a:t>
            </a:r>
            <a:r>
              <a:rPr lang="en-US" altLang="zh-CN" sz="2800" b="1" dirty="0">
                <a:solidFill>
                  <a:schemeClr val="bg2"/>
                </a:solidFill>
                <a:latin typeface="Times New Roman" pitchFamily="18" charset="0"/>
              </a:rPr>
              <a:t>2】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接口</a:t>
            </a:r>
            <a:r>
              <a:rPr lang="zh-CN" altLang="en-US" sz="2800" b="1" dirty="0">
                <a:latin typeface="Times New Roman" pitchFamily="18" charset="0"/>
              </a:rPr>
              <a:t>板板内接口地址为</a:t>
            </a:r>
            <a:r>
              <a:rPr lang="en-US" altLang="zh-CN" sz="2800" b="1" dirty="0">
                <a:latin typeface="Times New Roman" pitchFamily="18" charset="0"/>
              </a:rPr>
              <a:t>5000H</a:t>
            </a:r>
            <a:r>
              <a:rPr lang="zh-CN" altLang="en-US" sz="2800" b="1" dirty="0">
                <a:latin typeface="Times New Roman" pitchFamily="18" charset="0"/>
              </a:rPr>
              <a:t>～</a:t>
            </a:r>
            <a:r>
              <a:rPr lang="en-US" altLang="zh-CN" sz="2800" b="1" dirty="0">
                <a:latin typeface="Times New Roman" pitchFamily="18" charset="0"/>
              </a:rPr>
              <a:t>7FFFH</a:t>
            </a:r>
            <a:r>
              <a:rPr lang="zh-CN" altLang="en-US" sz="2800" b="1" dirty="0">
                <a:latin typeface="Times New Roman" pitchFamily="18" charset="0"/>
              </a:rPr>
              <a:t>，试画出板内双向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数据总线</a:t>
            </a:r>
            <a:r>
              <a:rPr lang="zh-CN" altLang="en-US" sz="2800" b="1" dirty="0">
                <a:latin typeface="Times New Roman" pitchFamily="18" charset="0"/>
              </a:rPr>
              <a:t>驱动与控制电路。</a:t>
            </a:r>
          </a:p>
        </p:txBody>
      </p:sp>
      <p:sp>
        <p:nvSpPr>
          <p:cNvPr id="5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2EC86E-157F-455C-BBA5-A0D5F5634252}" type="slidenum">
              <a:rPr lang="zh-CN" altLang="en-US"/>
              <a:pPr/>
              <a:t>38</a:t>
            </a:fld>
            <a:endParaRPr lang="en-US" altLang="zh-CN"/>
          </a:p>
        </p:txBody>
      </p:sp>
      <p:grpSp>
        <p:nvGrpSpPr>
          <p:cNvPr id="842807" name="Group 55"/>
          <p:cNvGrpSpPr>
            <a:grpSpLocks/>
          </p:cNvGrpSpPr>
          <p:nvPr/>
        </p:nvGrpSpPr>
        <p:grpSpPr bwMode="auto">
          <a:xfrm>
            <a:off x="4570413" y="2852738"/>
            <a:ext cx="2305050" cy="3744912"/>
            <a:chOff x="2699" y="1842"/>
            <a:chExt cx="1452" cy="2177"/>
          </a:xfrm>
        </p:grpSpPr>
        <p:sp>
          <p:nvSpPr>
            <p:cNvPr id="842786" name="Line 34"/>
            <p:cNvSpPr>
              <a:spLocks noChangeShapeType="1"/>
            </p:cNvSpPr>
            <p:nvPr/>
          </p:nvSpPr>
          <p:spPr bwMode="auto">
            <a:xfrm>
              <a:off x="2699" y="1842"/>
              <a:ext cx="0" cy="2177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prstDash val="dash"/>
              <a:round/>
              <a:headEnd type="none" w="med" len="lg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2787" name="Line 35"/>
            <p:cNvSpPr>
              <a:spLocks noChangeShapeType="1"/>
            </p:cNvSpPr>
            <p:nvPr/>
          </p:nvSpPr>
          <p:spPr bwMode="auto">
            <a:xfrm>
              <a:off x="4151" y="1842"/>
              <a:ext cx="0" cy="2177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prstDash val="dash"/>
              <a:round/>
              <a:headEnd type="none" w="med" len="lg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42808" name="Group 56"/>
          <p:cNvGrpSpPr>
            <a:grpSpLocks/>
          </p:cNvGrpSpPr>
          <p:nvPr/>
        </p:nvGrpSpPr>
        <p:grpSpPr bwMode="auto">
          <a:xfrm>
            <a:off x="3344863" y="3141663"/>
            <a:ext cx="5113337" cy="3311525"/>
            <a:chOff x="1927" y="2024"/>
            <a:chExt cx="2949" cy="2086"/>
          </a:xfrm>
        </p:grpSpPr>
        <p:sp>
          <p:nvSpPr>
            <p:cNvPr id="842797" name="Line 45"/>
            <p:cNvSpPr>
              <a:spLocks noChangeShapeType="1"/>
            </p:cNvSpPr>
            <p:nvPr/>
          </p:nvSpPr>
          <p:spPr bwMode="auto">
            <a:xfrm>
              <a:off x="1927" y="2024"/>
              <a:ext cx="2949" cy="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2798" name="Line 46"/>
            <p:cNvSpPr>
              <a:spLocks noChangeShapeType="1"/>
            </p:cNvSpPr>
            <p:nvPr/>
          </p:nvSpPr>
          <p:spPr bwMode="auto">
            <a:xfrm>
              <a:off x="1927" y="2296"/>
              <a:ext cx="2949" cy="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2799" name="Line 47"/>
            <p:cNvSpPr>
              <a:spLocks noChangeShapeType="1"/>
            </p:cNvSpPr>
            <p:nvPr/>
          </p:nvSpPr>
          <p:spPr bwMode="auto">
            <a:xfrm>
              <a:off x="1927" y="2478"/>
              <a:ext cx="2949" cy="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2800" name="Line 48"/>
            <p:cNvSpPr>
              <a:spLocks noChangeShapeType="1"/>
            </p:cNvSpPr>
            <p:nvPr/>
          </p:nvSpPr>
          <p:spPr bwMode="auto">
            <a:xfrm>
              <a:off x="1927" y="2750"/>
              <a:ext cx="2949" cy="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2801" name="Line 49"/>
            <p:cNvSpPr>
              <a:spLocks noChangeShapeType="1"/>
            </p:cNvSpPr>
            <p:nvPr/>
          </p:nvSpPr>
          <p:spPr bwMode="auto">
            <a:xfrm>
              <a:off x="1927" y="2931"/>
              <a:ext cx="2949" cy="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2802" name="Line 50"/>
            <p:cNvSpPr>
              <a:spLocks noChangeShapeType="1"/>
            </p:cNvSpPr>
            <p:nvPr/>
          </p:nvSpPr>
          <p:spPr bwMode="auto">
            <a:xfrm>
              <a:off x="1927" y="3203"/>
              <a:ext cx="2949" cy="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2803" name="Line 51"/>
            <p:cNvSpPr>
              <a:spLocks noChangeShapeType="1"/>
            </p:cNvSpPr>
            <p:nvPr/>
          </p:nvSpPr>
          <p:spPr bwMode="auto">
            <a:xfrm>
              <a:off x="1927" y="3385"/>
              <a:ext cx="2949" cy="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2804" name="Line 52"/>
            <p:cNvSpPr>
              <a:spLocks noChangeShapeType="1"/>
            </p:cNvSpPr>
            <p:nvPr/>
          </p:nvSpPr>
          <p:spPr bwMode="auto">
            <a:xfrm>
              <a:off x="1927" y="3657"/>
              <a:ext cx="2949" cy="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2805" name="Line 53"/>
            <p:cNvSpPr>
              <a:spLocks noChangeShapeType="1"/>
            </p:cNvSpPr>
            <p:nvPr/>
          </p:nvSpPr>
          <p:spPr bwMode="auto">
            <a:xfrm>
              <a:off x="1927" y="3838"/>
              <a:ext cx="2949" cy="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2806" name="Line 54"/>
            <p:cNvSpPr>
              <a:spLocks noChangeShapeType="1"/>
            </p:cNvSpPr>
            <p:nvPr/>
          </p:nvSpPr>
          <p:spPr bwMode="auto">
            <a:xfrm>
              <a:off x="1927" y="4110"/>
              <a:ext cx="2949" cy="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42755" name="Rectangle 3"/>
          <p:cNvSpPr>
            <a:spLocks noChangeArrowheads="1"/>
          </p:cNvSpPr>
          <p:nvPr/>
        </p:nvSpPr>
        <p:spPr bwMode="auto">
          <a:xfrm>
            <a:off x="395288" y="1484313"/>
            <a:ext cx="8497887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34988" indent="-534988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zh-CN" altLang="en-US" sz="2800"/>
              <a:t>防止总线竞争原则：</a:t>
            </a:r>
            <a:br>
              <a:rPr lang="zh-CN" altLang="en-US" sz="2800"/>
            </a:br>
            <a:r>
              <a:rPr lang="zh-CN" altLang="en-US" sz="2800"/>
              <a:t>只有当</a:t>
            </a:r>
            <a:r>
              <a:rPr lang="en-US" altLang="zh-CN" sz="2800"/>
              <a:t>CPU</a:t>
            </a:r>
            <a:r>
              <a:rPr lang="zh-CN" altLang="en-US" sz="2800"/>
              <a:t>读本电路板内的内存地址时，才允许双向驱动器指向系统总线的三态门是导通的。</a:t>
            </a:r>
            <a:endParaRPr lang="en-US" altLang="zh-CN" sz="2800"/>
          </a:p>
        </p:txBody>
      </p:sp>
      <p:sp>
        <p:nvSpPr>
          <p:cNvPr id="842756" name="Line 4"/>
          <p:cNvSpPr>
            <a:spLocks noChangeShapeType="1"/>
          </p:cNvSpPr>
          <p:nvPr/>
        </p:nvSpPr>
        <p:spPr bwMode="auto">
          <a:xfrm>
            <a:off x="3417888" y="3355975"/>
            <a:ext cx="719137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57" name="Line 5"/>
          <p:cNvSpPr>
            <a:spLocks noChangeShapeType="1"/>
          </p:cNvSpPr>
          <p:nvPr/>
        </p:nvSpPr>
        <p:spPr bwMode="auto">
          <a:xfrm flipV="1">
            <a:off x="4137025" y="3140075"/>
            <a:ext cx="21590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58" name="Line 6"/>
          <p:cNvSpPr>
            <a:spLocks noChangeShapeType="1"/>
          </p:cNvSpPr>
          <p:nvPr/>
        </p:nvSpPr>
        <p:spPr bwMode="auto">
          <a:xfrm>
            <a:off x="4137025" y="3355975"/>
            <a:ext cx="21590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59" name="Line 7"/>
          <p:cNvSpPr>
            <a:spLocks noChangeShapeType="1"/>
          </p:cNvSpPr>
          <p:nvPr/>
        </p:nvSpPr>
        <p:spPr bwMode="auto">
          <a:xfrm flipH="1" flipV="1">
            <a:off x="7089775" y="3140075"/>
            <a:ext cx="21590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60" name="Line 8"/>
          <p:cNvSpPr>
            <a:spLocks noChangeShapeType="1"/>
          </p:cNvSpPr>
          <p:nvPr/>
        </p:nvSpPr>
        <p:spPr bwMode="auto">
          <a:xfrm flipH="1">
            <a:off x="7089775" y="3355975"/>
            <a:ext cx="21590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61" name="Line 9"/>
          <p:cNvSpPr>
            <a:spLocks noChangeShapeType="1"/>
          </p:cNvSpPr>
          <p:nvPr/>
        </p:nvSpPr>
        <p:spPr bwMode="auto">
          <a:xfrm>
            <a:off x="4352925" y="3141663"/>
            <a:ext cx="2736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62" name="Line 10"/>
          <p:cNvSpPr>
            <a:spLocks noChangeShapeType="1"/>
          </p:cNvSpPr>
          <p:nvPr/>
        </p:nvSpPr>
        <p:spPr bwMode="auto">
          <a:xfrm flipV="1">
            <a:off x="4352925" y="3573463"/>
            <a:ext cx="2736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63" name="Line 11"/>
          <p:cNvSpPr>
            <a:spLocks noChangeShapeType="1"/>
          </p:cNvSpPr>
          <p:nvPr/>
        </p:nvSpPr>
        <p:spPr bwMode="auto">
          <a:xfrm flipV="1">
            <a:off x="7305675" y="3355975"/>
            <a:ext cx="722313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64" name="Line 12"/>
          <p:cNvSpPr>
            <a:spLocks noChangeShapeType="1"/>
          </p:cNvSpPr>
          <p:nvPr/>
        </p:nvSpPr>
        <p:spPr bwMode="auto">
          <a:xfrm>
            <a:off x="3417888" y="3860800"/>
            <a:ext cx="10080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66" name="Line 14"/>
          <p:cNvSpPr>
            <a:spLocks noChangeShapeType="1"/>
          </p:cNvSpPr>
          <p:nvPr/>
        </p:nvSpPr>
        <p:spPr bwMode="auto">
          <a:xfrm>
            <a:off x="4425950" y="3860800"/>
            <a:ext cx="288925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68" name="Line 16"/>
          <p:cNvSpPr>
            <a:spLocks noChangeShapeType="1"/>
          </p:cNvSpPr>
          <p:nvPr/>
        </p:nvSpPr>
        <p:spPr bwMode="auto">
          <a:xfrm flipH="1">
            <a:off x="6731000" y="3860800"/>
            <a:ext cx="287338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70" name="Line 18"/>
          <p:cNvSpPr>
            <a:spLocks noChangeShapeType="1"/>
          </p:cNvSpPr>
          <p:nvPr/>
        </p:nvSpPr>
        <p:spPr bwMode="auto">
          <a:xfrm>
            <a:off x="4714875" y="4292600"/>
            <a:ext cx="20161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71" name="Line 19"/>
          <p:cNvSpPr>
            <a:spLocks noChangeShapeType="1"/>
          </p:cNvSpPr>
          <p:nvPr/>
        </p:nvSpPr>
        <p:spPr bwMode="auto">
          <a:xfrm>
            <a:off x="7018338" y="3860800"/>
            <a:ext cx="10080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72" name="Line 20"/>
          <p:cNvSpPr>
            <a:spLocks noChangeShapeType="1"/>
          </p:cNvSpPr>
          <p:nvPr/>
        </p:nvSpPr>
        <p:spPr bwMode="auto">
          <a:xfrm>
            <a:off x="3417888" y="4579938"/>
            <a:ext cx="10080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73" name="Line 21"/>
          <p:cNvSpPr>
            <a:spLocks noChangeShapeType="1"/>
          </p:cNvSpPr>
          <p:nvPr/>
        </p:nvSpPr>
        <p:spPr bwMode="auto">
          <a:xfrm>
            <a:off x="4425950" y="4579938"/>
            <a:ext cx="288925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74" name="Line 22"/>
          <p:cNvSpPr>
            <a:spLocks noChangeShapeType="1"/>
          </p:cNvSpPr>
          <p:nvPr/>
        </p:nvSpPr>
        <p:spPr bwMode="auto">
          <a:xfrm flipH="1">
            <a:off x="6731000" y="4579938"/>
            <a:ext cx="287338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75" name="Line 23"/>
          <p:cNvSpPr>
            <a:spLocks noChangeShapeType="1"/>
          </p:cNvSpPr>
          <p:nvPr/>
        </p:nvSpPr>
        <p:spPr bwMode="auto">
          <a:xfrm>
            <a:off x="4714875" y="5011738"/>
            <a:ext cx="20161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76" name="Line 24"/>
          <p:cNvSpPr>
            <a:spLocks noChangeShapeType="1"/>
          </p:cNvSpPr>
          <p:nvPr/>
        </p:nvSpPr>
        <p:spPr bwMode="auto">
          <a:xfrm>
            <a:off x="7018338" y="4579938"/>
            <a:ext cx="10080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77" name="Line 25"/>
          <p:cNvSpPr>
            <a:spLocks noChangeShapeType="1"/>
          </p:cNvSpPr>
          <p:nvPr/>
        </p:nvSpPr>
        <p:spPr bwMode="auto">
          <a:xfrm>
            <a:off x="3417888" y="5516563"/>
            <a:ext cx="15128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78" name="Line 26"/>
          <p:cNvSpPr>
            <a:spLocks noChangeShapeType="1"/>
          </p:cNvSpPr>
          <p:nvPr/>
        </p:nvSpPr>
        <p:spPr bwMode="auto">
          <a:xfrm flipV="1">
            <a:off x="4930775" y="5300663"/>
            <a:ext cx="21590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79" name="Line 27"/>
          <p:cNvSpPr>
            <a:spLocks noChangeShapeType="1"/>
          </p:cNvSpPr>
          <p:nvPr/>
        </p:nvSpPr>
        <p:spPr bwMode="auto">
          <a:xfrm>
            <a:off x="4930775" y="5516563"/>
            <a:ext cx="21590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80" name="Line 28"/>
          <p:cNvSpPr>
            <a:spLocks noChangeShapeType="1"/>
          </p:cNvSpPr>
          <p:nvPr/>
        </p:nvSpPr>
        <p:spPr bwMode="auto">
          <a:xfrm flipH="1" flipV="1">
            <a:off x="7234238" y="5300663"/>
            <a:ext cx="21590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81" name="Line 29"/>
          <p:cNvSpPr>
            <a:spLocks noChangeShapeType="1"/>
          </p:cNvSpPr>
          <p:nvPr/>
        </p:nvSpPr>
        <p:spPr bwMode="auto">
          <a:xfrm flipH="1">
            <a:off x="7234238" y="5516563"/>
            <a:ext cx="21590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82" name="Line 30"/>
          <p:cNvSpPr>
            <a:spLocks noChangeShapeType="1"/>
          </p:cNvSpPr>
          <p:nvPr/>
        </p:nvSpPr>
        <p:spPr bwMode="auto">
          <a:xfrm>
            <a:off x="5146675" y="5300663"/>
            <a:ext cx="20875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83" name="Line 31"/>
          <p:cNvSpPr>
            <a:spLocks noChangeShapeType="1"/>
          </p:cNvSpPr>
          <p:nvPr/>
        </p:nvSpPr>
        <p:spPr bwMode="auto">
          <a:xfrm>
            <a:off x="5146675" y="5732463"/>
            <a:ext cx="20875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84" name="Line 32"/>
          <p:cNvSpPr>
            <a:spLocks noChangeShapeType="1"/>
          </p:cNvSpPr>
          <p:nvPr/>
        </p:nvSpPr>
        <p:spPr bwMode="auto">
          <a:xfrm>
            <a:off x="7450138" y="5516563"/>
            <a:ext cx="5762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85" name="Line 33"/>
          <p:cNvSpPr>
            <a:spLocks noChangeShapeType="1"/>
          </p:cNvSpPr>
          <p:nvPr/>
        </p:nvSpPr>
        <p:spPr bwMode="auto">
          <a:xfrm>
            <a:off x="3417888" y="6019800"/>
            <a:ext cx="46085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88" name="Text Box 36"/>
          <p:cNvSpPr txBox="1">
            <a:spLocks noChangeArrowheads="1"/>
          </p:cNvSpPr>
          <p:nvPr/>
        </p:nvSpPr>
        <p:spPr bwMode="auto">
          <a:xfrm>
            <a:off x="2122488" y="3070225"/>
            <a:ext cx="1439862" cy="457200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Tx/>
              <a:buFontTx/>
              <a:buNone/>
            </a:pPr>
            <a:r>
              <a:rPr lang="zh-CN" altLang="en-US">
                <a:latin typeface="Arial" charset="0"/>
              </a:rPr>
              <a:t>地址：</a:t>
            </a:r>
          </a:p>
        </p:txBody>
      </p:sp>
      <p:sp>
        <p:nvSpPr>
          <p:cNvPr id="842789" name="Text Box 37"/>
          <p:cNvSpPr txBox="1">
            <a:spLocks noChangeArrowheads="1"/>
          </p:cNvSpPr>
          <p:nvPr/>
        </p:nvSpPr>
        <p:spPr bwMode="auto">
          <a:xfrm>
            <a:off x="2122488" y="3836988"/>
            <a:ext cx="1439862" cy="457200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Tx/>
              <a:buFontTx/>
              <a:buNone/>
            </a:pPr>
            <a:r>
              <a:rPr lang="en-US" altLang="zh-CN"/>
              <a:t>IOR</a:t>
            </a:r>
            <a:r>
              <a:rPr lang="zh-CN" altLang="en-US">
                <a:latin typeface="Arial" charset="0"/>
              </a:rPr>
              <a:t>：</a:t>
            </a:r>
          </a:p>
        </p:txBody>
      </p:sp>
      <p:sp>
        <p:nvSpPr>
          <p:cNvPr id="842790" name="Text Box 38"/>
          <p:cNvSpPr txBox="1">
            <a:spLocks noChangeArrowheads="1"/>
          </p:cNvSpPr>
          <p:nvPr/>
        </p:nvSpPr>
        <p:spPr bwMode="auto">
          <a:xfrm>
            <a:off x="1835150" y="4581525"/>
            <a:ext cx="1727200" cy="457200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Tx/>
              <a:buFontTx/>
              <a:buNone/>
            </a:pPr>
            <a:r>
              <a:rPr lang="en-US" altLang="zh-CN"/>
              <a:t>MEMW</a:t>
            </a:r>
            <a:r>
              <a:rPr lang="zh-CN" altLang="en-US">
                <a:latin typeface="Arial" charset="0"/>
              </a:rPr>
              <a:t>：</a:t>
            </a:r>
          </a:p>
        </p:txBody>
      </p:sp>
      <p:sp>
        <p:nvSpPr>
          <p:cNvPr id="842791" name="Text Box 39"/>
          <p:cNvSpPr txBox="1">
            <a:spLocks noChangeArrowheads="1"/>
          </p:cNvSpPr>
          <p:nvPr/>
        </p:nvSpPr>
        <p:spPr bwMode="auto">
          <a:xfrm>
            <a:off x="1835150" y="5229225"/>
            <a:ext cx="1727200" cy="457200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Tx/>
              <a:buFontTx/>
              <a:buNone/>
            </a:pPr>
            <a:r>
              <a:rPr lang="zh-CN" altLang="en-US">
                <a:latin typeface="Arial" charset="0"/>
              </a:rPr>
              <a:t>数据：</a:t>
            </a:r>
          </a:p>
        </p:txBody>
      </p:sp>
      <p:sp>
        <p:nvSpPr>
          <p:cNvPr id="842792" name="Text Box 40"/>
          <p:cNvSpPr txBox="1">
            <a:spLocks noChangeArrowheads="1"/>
          </p:cNvSpPr>
          <p:nvPr/>
        </p:nvSpPr>
        <p:spPr bwMode="auto">
          <a:xfrm>
            <a:off x="1835150" y="5995988"/>
            <a:ext cx="1727200" cy="457200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Tx/>
              <a:buFontTx/>
              <a:buNone/>
            </a:pPr>
            <a:r>
              <a:rPr lang="en-US" altLang="zh-CN"/>
              <a:t>AEN</a:t>
            </a:r>
            <a:r>
              <a:rPr lang="zh-CN" altLang="en-US">
                <a:latin typeface="Arial" charset="0"/>
              </a:rPr>
              <a:t>：</a:t>
            </a:r>
          </a:p>
        </p:txBody>
      </p:sp>
      <p:sp>
        <p:nvSpPr>
          <p:cNvPr id="842793" name="Line 41"/>
          <p:cNvSpPr>
            <a:spLocks noChangeShapeType="1"/>
          </p:cNvSpPr>
          <p:nvPr/>
        </p:nvSpPr>
        <p:spPr bwMode="auto">
          <a:xfrm>
            <a:off x="2566988" y="3895725"/>
            <a:ext cx="5762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94" name="Line 42"/>
          <p:cNvSpPr>
            <a:spLocks noChangeShapeType="1"/>
          </p:cNvSpPr>
          <p:nvPr/>
        </p:nvSpPr>
        <p:spPr bwMode="auto">
          <a:xfrm>
            <a:off x="2051050" y="4640263"/>
            <a:ext cx="11525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2795" name="Text Box 43"/>
          <p:cNvSpPr txBox="1">
            <a:spLocks noChangeArrowheads="1"/>
          </p:cNvSpPr>
          <p:nvPr/>
        </p:nvSpPr>
        <p:spPr bwMode="auto">
          <a:xfrm>
            <a:off x="4876800" y="3122613"/>
            <a:ext cx="1728788" cy="457200"/>
          </a:xfrm>
          <a:prstGeom prst="rect">
            <a:avLst/>
          </a:prstGeom>
          <a:noFill/>
          <a:ln w="38100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marL="447675" indent="-447675" algn="l"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</a:rPr>
              <a:t>内 存 地 址</a:t>
            </a:r>
          </a:p>
        </p:txBody>
      </p:sp>
      <p:sp>
        <p:nvSpPr>
          <p:cNvPr id="842796" name="Text Box 44"/>
          <p:cNvSpPr txBox="1">
            <a:spLocks noChangeArrowheads="1"/>
          </p:cNvSpPr>
          <p:nvPr/>
        </p:nvSpPr>
        <p:spPr bwMode="auto">
          <a:xfrm>
            <a:off x="5073650" y="5264150"/>
            <a:ext cx="2447925" cy="457200"/>
          </a:xfrm>
          <a:prstGeom prst="rect">
            <a:avLst/>
          </a:prstGeom>
          <a:noFill/>
          <a:ln w="38100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marL="447675" indent="-447675" algn="l"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</a:rPr>
              <a:t>来自</a:t>
            </a:r>
            <a:r>
              <a:rPr lang="en-US" altLang="zh-CN">
                <a:solidFill>
                  <a:srgbClr val="0000FF"/>
                </a:solidFill>
              </a:rPr>
              <a:t>I/O</a:t>
            </a:r>
            <a:r>
              <a:rPr lang="zh-CN" altLang="en-US">
                <a:solidFill>
                  <a:srgbClr val="0000FF"/>
                </a:solidFill>
              </a:rPr>
              <a:t>的数据</a:t>
            </a:r>
          </a:p>
        </p:txBody>
      </p:sp>
      <p:sp>
        <p:nvSpPr>
          <p:cNvPr id="842809" name="Text Box 57"/>
          <p:cNvSpPr txBox="1">
            <a:spLocks noChangeArrowheads="1"/>
          </p:cNvSpPr>
          <p:nvPr/>
        </p:nvSpPr>
        <p:spPr bwMode="auto">
          <a:xfrm>
            <a:off x="323850" y="3141663"/>
            <a:ext cx="1584325" cy="1200329"/>
          </a:xfrm>
          <a:prstGeom prst="rect">
            <a:avLst/>
          </a:prstGeom>
          <a:solidFill>
            <a:srgbClr val="FFCCCC"/>
          </a:solidFill>
          <a:ln w="38100" algn="ctr">
            <a:noFill/>
            <a:miter lim="800000"/>
            <a:headEnd/>
            <a:tailEnd type="none" w="med" len="lg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l"/>
            <a:r>
              <a:rPr lang="en-US" altLang="zh-CN" dirty="0">
                <a:solidFill>
                  <a:schemeClr val="bg2"/>
                </a:solidFill>
              </a:rPr>
              <a:t>DMA</a:t>
            </a:r>
            <a:r>
              <a:rPr lang="zh-CN" altLang="en-US" dirty="0">
                <a:solidFill>
                  <a:schemeClr val="bg2"/>
                </a:solidFill>
              </a:rPr>
              <a:t>传输时序：</a:t>
            </a:r>
          </a:p>
          <a:p>
            <a:pPr algn="l"/>
            <a:r>
              <a:rPr lang="en-US" altLang="zh-CN" dirty="0">
                <a:solidFill>
                  <a:schemeClr val="bg2"/>
                </a:solidFill>
              </a:rPr>
              <a:t>I/O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→</a:t>
            </a:r>
            <a:r>
              <a:rPr lang="zh-CN" altLang="en-US" dirty="0">
                <a:solidFill>
                  <a:schemeClr val="bg2"/>
                </a:solidFill>
              </a:rPr>
              <a:t>内存</a:t>
            </a:r>
          </a:p>
        </p:txBody>
      </p:sp>
      <p:sp>
        <p:nvSpPr>
          <p:cNvPr id="842810" name="Text Box 58"/>
          <p:cNvSpPr txBox="1">
            <a:spLocks noChangeArrowheads="1"/>
          </p:cNvSpPr>
          <p:nvPr/>
        </p:nvSpPr>
        <p:spPr bwMode="auto">
          <a:xfrm>
            <a:off x="250825" y="5766443"/>
            <a:ext cx="2411413" cy="83099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dirty="0" smtClean="0">
                <a:solidFill>
                  <a:srgbClr val="CC0066"/>
                </a:solidFill>
              </a:rPr>
              <a:t>AEN=0</a:t>
            </a:r>
            <a:r>
              <a:rPr lang="zh-CN" altLang="en-US" dirty="0">
                <a:solidFill>
                  <a:srgbClr val="CC0066"/>
                </a:solidFill>
              </a:rPr>
              <a:t>：</a:t>
            </a:r>
            <a:r>
              <a:rPr lang="en-US" altLang="zh-CN" dirty="0">
                <a:solidFill>
                  <a:srgbClr val="CC0066"/>
                </a:solidFill>
              </a:rPr>
              <a:t>CPU</a:t>
            </a:r>
          </a:p>
          <a:p>
            <a:pPr algn="l"/>
            <a:r>
              <a:rPr lang="en-US" altLang="zh-CN" dirty="0">
                <a:solidFill>
                  <a:srgbClr val="CC0066"/>
                </a:solidFill>
              </a:rPr>
              <a:t>AEN=1</a:t>
            </a:r>
            <a:r>
              <a:rPr lang="zh-CN" altLang="en-US" dirty="0">
                <a:solidFill>
                  <a:srgbClr val="CC0066"/>
                </a:solidFill>
              </a:rPr>
              <a:t>：</a:t>
            </a:r>
            <a:r>
              <a:rPr lang="en-US" altLang="zh-CN" dirty="0">
                <a:solidFill>
                  <a:srgbClr val="CC0066"/>
                </a:solidFill>
              </a:rPr>
              <a:t>DMA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778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404813"/>
            <a:ext cx="8640763" cy="1079500"/>
          </a:xfrm>
        </p:spPr>
        <p:txBody>
          <a:bodyPr/>
          <a:lstStyle/>
          <a:p>
            <a:pPr marL="0" indent="0">
              <a:buSzTx/>
              <a:buFont typeface="Wingdings" pitchFamily="2" charset="2"/>
              <a:buNone/>
            </a:pPr>
            <a:r>
              <a:rPr lang="en-US" altLang="zh-CN" sz="2800" b="1" dirty="0">
                <a:solidFill>
                  <a:schemeClr val="bg2"/>
                </a:solidFill>
                <a:latin typeface="Times New Roman" pitchFamily="18" charset="0"/>
              </a:rPr>
              <a:t>【</a:t>
            </a:r>
            <a:r>
              <a:rPr lang="zh-CN" altLang="en-US" sz="2800" b="1" dirty="0">
                <a:solidFill>
                  <a:schemeClr val="bg2"/>
                </a:solidFill>
                <a:latin typeface="Times New Roman" pitchFamily="18" charset="0"/>
              </a:rPr>
              <a:t>例</a:t>
            </a:r>
            <a:r>
              <a:rPr lang="en-US" altLang="zh-CN" sz="2800" b="1" dirty="0">
                <a:solidFill>
                  <a:schemeClr val="bg2"/>
                </a:solidFill>
                <a:latin typeface="Times New Roman" pitchFamily="18" charset="0"/>
              </a:rPr>
              <a:t>2】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接口</a:t>
            </a:r>
            <a:r>
              <a:rPr lang="zh-CN" altLang="en-US" sz="2800" b="1" dirty="0">
                <a:latin typeface="Times New Roman" pitchFamily="18" charset="0"/>
              </a:rPr>
              <a:t>板板内接口地址为</a:t>
            </a:r>
            <a:r>
              <a:rPr lang="en-US" altLang="zh-CN" sz="2800" b="1" dirty="0">
                <a:latin typeface="Times New Roman" pitchFamily="18" charset="0"/>
              </a:rPr>
              <a:t>5000H</a:t>
            </a:r>
            <a:r>
              <a:rPr lang="zh-CN" altLang="en-US" sz="2800" b="1" dirty="0">
                <a:latin typeface="Times New Roman" pitchFamily="18" charset="0"/>
              </a:rPr>
              <a:t>～</a:t>
            </a:r>
            <a:r>
              <a:rPr lang="en-US" altLang="zh-CN" sz="2800" b="1" dirty="0">
                <a:latin typeface="Times New Roman" pitchFamily="18" charset="0"/>
              </a:rPr>
              <a:t>7FFFH</a:t>
            </a:r>
            <a:r>
              <a:rPr lang="zh-CN" altLang="en-US" sz="2800" b="1" dirty="0">
                <a:latin typeface="Times New Roman" pitchFamily="18" charset="0"/>
              </a:rPr>
              <a:t>，试画出板内双向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数据总线</a:t>
            </a:r>
            <a:r>
              <a:rPr lang="zh-CN" altLang="en-US" sz="2800" b="1" dirty="0">
                <a:latin typeface="Times New Roman" pitchFamily="18" charset="0"/>
              </a:rPr>
              <a:t>驱动与控制电路。</a:t>
            </a:r>
          </a:p>
        </p:txBody>
      </p:sp>
      <p:sp>
        <p:nvSpPr>
          <p:cNvPr id="54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4624AF-662F-4443-9D27-3D56874348B9}" type="slidenum">
              <a:rPr lang="zh-CN" altLang="en-US"/>
              <a:pPr/>
              <a:t>39</a:t>
            </a:fld>
            <a:endParaRPr lang="en-US" altLang="zh-CN"/>
          </a:p>
        </p:txBody>
      </p:sp>
      <p:sp>
        <p:nvSpPr>
          <p:cNvPr id="843779" name="Rectangle 3"/>
          <p:cNvSpPr>
            <a:spLocks noChangeArrowheads="1"/>
          </p:cNvSpPr>
          <p:nvPr/>
        </p:nvSpPr>
        <p:spPr bwMode="auto">
          <a:xfrm>
            <a:off x="395288" y="1484313"/>
            <a:ext cx="8497887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34988" indent="-534988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 startAt="2"/>
            </a:pPr>
            <a:r>
              <a:rPr lang="zh-CN" altLang="en-US" sz="2800"/>
              <a:t>地址分析：</a:t>
            </a:r>
          </a:p>
          <a:p>
            <a:pPr marL="534988" indent="-534988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 startAt="2"/>
            </a:pPr>
            <a:endParaRPr lang="zh-CN" altLang="en-US" sz="2800"/>
          </a:p>
          <a:p>
            <a:pPr marL="534988" indent="-534988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 startAt="2"/>
            </a:pPr>
            <a:endParaRPr lang="zh-CN" altLang="en-US" sz="2800"/>
          </a:p>
          <a:p>
            <a:pPr marL="534988" indent="-534988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 startAt="2"/>
            </a:pPr>
            <a:endParaRPr lang="zh-CN" altLang="en-US" sz="2800"/>
          </a:p>
          <a:p>
            <a:pPr marL="534988" indent="-534988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 startAt="2"/>
            </a:pPr>
            <a:endParaRPr lang="zh-CN" altLang="en-US" sz="2800"/>
          </a:p>
          <a:p>
            <a:pPr marL="534988" indent="-534988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 startAt="2"/>
            </a:pPr>
            <a:endParaRPr lang="zh-CN" altLang="en-US" sz="2800"/>
          </a:p>
          <a:p>
            <a:pPr marL="534988" indent="-534988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 startAt="2"/>
            </a:pPr>
            <a:r>
              <a:rPr lang="zh-CN" altLang="en-US" sz="2800"/>
              <a:t>根据地址特征，画控制电路。</a:t>
            </a:r>
            <a:br>
              <a:rPr lang="zh-CN" altLang="en-US" sz="2800"/>
            </a:br>
            <a:r>
              <a:rPr lang="zh-CN" altLang="en-US" sz="2800"/>
              <a:t/>
            </a:r>
            <a:br>
              <a:rPr lang="zh-CN" altLang="en-US" sz="2800"/>
            </a:br>
            <a:r>
              <a:rPr lang="zh-CN" altLang="en-US" sz="2800"/>
              <a:t>（利用 </a:t>
            </a:r>
            <a:r>
              <a:rPr lang="en-US" altLang="zh-CN" sz="2800"/>
              <a:t>3-8 </a:t>
            </a:r>
            <a:r>
              <a:rPr lang="zh-CN" altLang="en-US" sz="2800"/>
              <a:t>译码器译码）</a:t>
            </a:r>
          </a:p>
        </p:txBody>
      </p:sp>
      <p:graphicFrame>
        <p:nvGraphicFramePr>
          <p:cNvPr id="843898" name="Group 122"/>
          <p:cNvGraphicFramePr>
            <a:graphicFrameLocks noGrp="1"/>
          </p:cNvGraphicFramePr>
          <p:nvPr/>
        </p:nvGraphicFramePr>
        <p:xfrm>
          <a:off x="1403350" y="2208213"/>
          <a:ext cx="6096000" cy="158496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A15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pitchFamily="2" charset="-122"/>
                        </a:rPr>
                        <a:t>……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pitchFamily="2" charset="-122"/>
                        </a:rPr>
                        <a:t>……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pitchFamily="2" charset="-122"/>
                        </a:rPr>
                        <a:t>……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pitchFamily="2" charset="-122"/>
                        </a:rPr>
                        <a:t>……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1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4.3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总线的驱动与控制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一、总线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竞争与负载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23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06C93-DBE1-4DBE-A2FD-AB3CB481CDA4}" type="slidenum">
              <a:rPr lang="zh-CN" altLang="en-US"/>
              <a:pPr/>
              <a:t>4</a:t>
            </a:fld>
            <a:endParaRPr lang="en-US" altLang="zh-CN"/>
          </a:p>
        </p:txBody>
      </p:sp>
      <p:pic>
        <p:nvPicPr>
          <p:cNvPr id="868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785794"/>
            <a:ext cx="8599244" cy="5929354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 type="none" w="med" len="med"/>
            <a:tailEnd type="none" w="med" len="lg"/>
          </a:ln>
          <a:effectLst/>
        </p:spPr>
      </p:pic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3665232" y="4410086"/>
            <a:ext cx="576262" cy="519112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800" dirty="0">
                <a:solidFill>
                  <a:srgbClr val="FF0000"/>
                </a:solidFill>
                <a:latin typeface="Arial" charset="0"/>
              </a:rPr>
              <a:t>0</a:t>
            </a:r>
          </a:p>
        </p:txBody>
      </p:sp>
      <p:sp>
        <p:nvSpPr>
          <p:cNvPr id="26" name="Text Box 16"/>
          <p:cNvSpPr txBox="1">
            <a:spLocks noChangeArrowheads="1"/>
          </p:cNvSpPr>
          <p:nvPr/>
        </p:nvSpPr>
        <p:spPr bwMode="auto">
          <a:xfrm>
            <a:off x="4808239" y="4000504"/>
            <a:ext cx="576263" cy="519112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800" dirty="0">
                <a:solidFill>
                  <a:srgbClr val="FF0000"/>
                </a:solidFill>
                <a:latin typeface="Arial" charset="0"/>
              </a:rPr>
              <a:t>1</a:t>
            </a:r>
          </a:p>
        </p:txBody>
      </p:sp>
      <p:cxnSp>
        <p:nvCxnSpPr>
          <p:cNvPr id="31" name="直接连接符 30"/>
          <p:cNvCxnSpPr/>
          <p:nvPr/>
        </p:nvCxnSpPr>
        <p:spPr bwMode="auto">
          <a:xfrm rot="10800000">
            <a:off x="5384502" y="1285860"/>
            <a:ext cx="250033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33" name="直接连接符 32"/>
          <p:cNvCxnSpPr/>
          <p:nvPr/>
        </p:nvCxnSpPr>
        <p:spPr bwMode="auto">
          <a:xfrm rot="5400000">
            <a:off x="4062899" y="2607463"/>
            <a:ext cx="264320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 rot="10800000">
            <a:off x="4384370" y="3929066"/>
            <a:ext cx="100013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40" name="直接连接符 39"/>
          <p:cNvCxnSpPr/>
          <p:nvPr/>
        </p:nvCxnSpPr>
        <p:spPr bwMode="auto">
          <a:xfrm rot="5400000">
            <a:off x="4170056" y="4143380"/>
            <a:ext cx="42862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42" name="直接连接符 41"/>
          <p:cNvCxnSpPr/>
          <p:nvPr/>
        </p:nvCxnSpPr>
        <p:spPr bwMode="auto">
          <a:xfrm rot="10800000">
            <a:off x="3598552" y="4357694"/>
            <a:ext cx="78581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44" name="直接箭头连接符 43"/>
          <p:cNvCxnSpPr/>
          <p:nvPr/>
        </p:nvCxnSpPr>
        <p:spPr bwMode="auto">
          <a:xfrm rot="5400000">
            <a:off x="2884172" y="5072074"/>
            <a:ext cx="142876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6" name="爆炸形 1 45"/>
          <p:cNvSpPr/>
          <p:nvPr/>
        </p:nvSpPr>
        <p:spPr bwMode="auto">
          <a:xfrm>
            <a:off x="5241626" y="2761507"/>
            <a:ext cx="857256" cy="1296591"/>
          </a:xfrm>
          <a:prstGeom prst="irregularSeal1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7" name="爆炸形 1 46"/>
          <p:cNvSpPr/>
          <p:nvPr/>
        </p:nvSpPr>
        <p:spPr bwMode="auto">
          <a:xfrm>
            <a:off x="2955610" y="4429132"/>
            <a:ext cx="857256" cy="1296591"/>
          </a:xfrm>
          <a:prstGeom prst="irregularSeal1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50" name="直接箭头连接符 49"/>
          <p:cNvCxnSpPr/>
          <p:nvPr/>
        </p:nvCxnSpPr>
        <p:spPr bwMode="auto">
          <a:xfrm>
            <a:off x="598156" y="3429000"/>
            <a:ext cx="285752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2" name="直接箭头连接符 51"/>
          <p:cNvCxnSpPr/>
          <p:nvPr/>
        </p:nvCxnSpPr>
        <p:spPr bwMode="auto">
          <a:xfrm>
            <a:off x="598156" y="4429132"/>
            <a:ext cx="285752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3" name="直接箭头连接符 52"/>
          <p:cNvCxnSpPr/>
          <p:nvPr/>
        </p:nvCxnSpPr>
        <p:spPr bwMode="auto">
          <a:xfrm>
            <a:off x="4098618" y="4572008"/>
            <a:ext cx="285752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4" name="直接箭头连接符 53"/>
          <p:cNvCxnSpPr/>
          <p:nvPr/>
        </p:nvCxnSpPr>
        <p:spPr bwMode="auto">
          <a:xfrm flipH="1">
            <a:off x="4670122" y="4143380"/>
            <a:ext cx="285752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5" name="直接箭头连接符 54"/>
          <p:cNvCxnSpPr/>
          <p:nvPr/>
        </p:nvCxnSpPr>
        <p:spPr bwMode="auto">
          <a:xfrm flipH="1">
            <a:off x="8170584" y="3071810"/>
            <a:ext cx="285752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6" name="直接箭头连接符 55"/>
          <p:cNvCxnSpPr/>
          <p:nvPr/>
        </p:nvCxnSpPr>
        <p:spPr bwMode="auto">
          <a:xfrm flipH="1">
            <a:off x="8170584" y="3998916"/>
            <a:ext cx="285752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59" name="矩形 58"/>
          <p:cNvSpPr/>
          <p:nvPr/>
        </p:nvSpPr>
        <p:spPr bwMode="auto">
          <a:xfrm>
            <a:off x="812470" y="1357298"/>
            <a:ext cx="3357586" cy="5286412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4884436" y="1000108"/>
            <a:ext cx="3357586" cy="5286412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1" name="Text Box 15"/>
          <p:cNvSpPr txBox="1">
            <a:spLocks noChangeArrowheads="1"/>
          </p:cNvSpPr>
          <p:nvPr/>
        </p:nvSpPr>
        <p:spPr bwMode="auto">
          <a:xfrm>
            <a:off x="714348" y="928670"/>
            <a:ext cx="2357454" cy="461665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en-US" altLang="zh-CN" dirty="0" smtClean="0">
                <a:solidFill>
                  <a:srgbClr val="D60093"/>
                </a:solidFill>
                <a:cs typeface="Times New Roman" pitchFamily="18" charset="0"/>
              </a:rPr>
              <a:t>TTL</a:t>
            </a:r>
            <a:r>
              <a:rPr lang="zh-CN" altLang="en-US" dirty="0" smtClean="0">
                <a:solidFill>
                  <a:srgbClr val="D60093"/>
                </a:solidFill>
                <a:cs typeface="Times New Roman" pitchFamily="18" charset="0"/>
              </a:rPr>
              <a:t>与非门</a:t>
            </a:r>
            <a:endParaRPr lang="en-US" altLang="zh-CN" dirty="0">
              <a:solidFill>
                <a:srgbClr val="D60093"/>
              </a:solidFill>
              <a:cs typeface="Times New Roman" pitchFamily="18" charset="0"/>
            </a:endParaRPr>
          </a:p>
        </p:txBody>
      </p:sp>
      <p:sp>
        <p:nvSpPr>
          <p:cNvPr id="62" name="Text Box 15"/>
          <p:cNvSpPr txBox="1">
            <a:spLocks noChangeArrowheads="1"/>
          </p:cNvSpPr>
          <p:nvPr/>
        </p:nvSpPr>
        <p:spPr bwMode="auto">
          <a:xfrm>
            <a:off x="5929322" y="6253483"/>
            <a:ext cx="2357454" cy="461665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buClrTx/>
              <a:buFontTx/>
              <a:buNone/>
            </a:pPr>
            <a:r>
              <a:rPr lang="en-US" altLang="zh-CN" dirty="0" smtClean="0">
                <a:solidFill>
                  <a:srgbClr val="D60093"/>
                </a:solidFill>
                <a:cs typeface="Times New Roman" pitchFamily="18" charset="0"/>
              </a:rPr>
              <a:t>TTL</a:t>
            </a:r>
            <a:r>
              <a:rPr lang="zh-CN" altLang="en-US" dirty="0" smtClean="0">
                <a:solidFill>
                  <a:srgbClr val="D60093"/>
                </a:solidFill>
                <a:cs typeface="Times New Roman" pitchFamily="18" charset="0"/>
              </a:rPr>
              <a:t>与非门</a:t>
            </a:r>
            <a:endParaRPr lang="en-US" altLang="zh-CN" dirty="0">
              <a:solidFill>
                <a:srgbClr val="D60093"/>
              </a:solidFill>
              <a:cs typeface="Times New Roman" pitchFamily="18" charset="0"/>
            </a:endParaRPr>
          </a:p>
        </p:txBody>
      </p:sp>
      <p:sp>
        <p:nvSpPr>
          <p:cNvPr id="28" name="动作按钮: 上一张 27">
            <a:hlinkClick r:id="rId3" action="ppaction://hlinksldjump" highlightClick="1"/>
          </p:cNvPr>
          <p:cNvSpPr/>
          <p:nvPr/>
        </p:nvSpPr>
        <p:spPr bwMode="auto">
          <a:xfrm>
            <a:off x="8316520" y="5809906"/>
            <a:ext cx="571504" cy="571504"/>
          </a:xfrm>
          <a:prstGeom prst="actionButtonReturn">
            <a:avLst/>
          </a:prstGeom>
          <a:ln>
            <a:headEnd type="none" w="med" len="med"/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46" grpId="0" animBg="1"/>
      <p:bldP spid="4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802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404813"/>
            <a:ext cx="8640763" cy="1079500"/>
          </a:xfrm>
        </p:spPr>
        <p:txBody>
          <a:bodyPr/>
          <a:lstStyle/>
          <a:p>
            <a:pPr marL="0" indent="0">
              <a:buSzTx/>
              <a:buFont typeface="Wingdings" pitchFamily="2" charset="2"/>
              <a:buNone/>
            </a:pPr>
            <a:r>
              <a:rPr lang="en-US" altLang="zh-CN" sz="2800" b="1" dirty="0">
                <a:solidFill>
                  <a:schemeClr val="bg2"/>
                </a:solidFill>
                <a:latin typeface="Times New Roman" pitchFamily="18" charset="0"/>
              </a:rPr>
              <a:t>【</a:t>
            </a:r>
            <a:r>
              <a:rPr lang="zh-CN" altLang="en-US" sz="2800" b="1" dirty="0">
                <a:solidFill>
                  <a:schemeClr val="bg2"/>
                </a:solidFill>
                <a:latin typeface="Times New Roman" pitchFamily="18" charset="0"/>
              </a:rPr>
              <a:t>例</a:t>
            </a:r>
            <a:r>
              <a:rPr lang="en-US" altLang="zh-CN" sz="2800" b="1" dirty="0">
                <a:solidFill>
                  <a:schemeClr val="bg2"/>
                </a:solidFill>
                <a:latin typeface="Times New Roman" pitchFamily="18" charset="0"/>
              </a:rPr>
              <a:t>2】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接口</a:t>
            </a:r>
            <a:r>
              <a:rPr lang="zh-CN" altLang="en-US" sz="2800" b="1" dirty="0">
                <a:latin typeface="Times New Roman" pitchFamily="18" charset="0"/>
              </a:rPr>
              <a:t>板板内接口地址为</a:t>
            </a:r>
            <a:r>
              <a:rPr lang="en-US" altLang="zh-CN" sz="2800" b="1" dirty="0">
                <a:latin typeface="Times New Roman" pitchFamily="18" charset="0"/>
              </a:rPr>
              <a:t>5000H</a:t>
            </a:r>
            <a:r>
              <a:rPr lang="zh-CN" altLang="en-US" sz="2800" b="1" dirty="0">
                <a:latin typeface="Times New Roman" pitchFamily="18" charset="0"/>
              </a:rPr>
              <a:t>～</a:t>
            </a:r>
            <a:r>
              <a:rPr lang="en-US" altLang="zh-CN" sz="2800" b="1" dirty="0">
                <a:latin typeface="Times New Roman" pitchFamily="18" charset="0"/>
              </a:rPr>
              <a:t>7FFFH</a:t>
            </a:r>
            <a:r>
              <a:rPr lang="zh-CN" altLang="en-US" sz="2800" b="1" dirty="0">
                <a:latin typeface="Times New Roman" pitchFamily="18" charset="0"/>
              </a:rPr>
              <a:t>，试画出板内双向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数据总线</a:t>
            </a:r>
            <a:r>
              <a:rPr lang="zh-CN" altLang="en-US" sz="2800" b="1" dirty="0">
                <a:latin typeface="Times New Roman" pitchFamily="18" charset="0"/>
              </a:rPr>
              <a:t>驱动与控制电路。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543F92-D4F1-4C39-876B-965069262FB7}" type="slidenum">
              <a:rPr lang="zh-CN" altLang="en-US"/>
              <a:pPr/>
              <a:t>40</a:t>
            </a:fld>
            <a:endParaRPr lang="en-US" altLang="zh-CN"/>
          </a:p>
        </p:txBody>
      </p:sp>
      <p:graphicFrame>
        <p:nvGraphicFramePr>
          <p:cNvPr id="844853" name="Object 53"/>
          <p:cNvGraphicFramePr>
            <a:graphicFrameLocks noChangeAspect="1"/>
          </p:cNvGraphicFramePr>
          <p:nvPr/>
        </p:nvGraphicFramePr>
        <p:xfrm>
          <a:off x="755650" y="1412875"/>
          <a:ext cx="7488238" cy="507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877" name="Visio" r:id="rId3" imgW="7503262" imgH="4817059" progId="Visio.Drawing.11">
                  <p:embed/>
                </p:oleObj>
              </mc:Choice>
              <mc:Fallback>
                <p:oleObj name="Visio" r:id="rId3" imgW="7503262" imgH="4817059" progId="Visio.Drawing.11">
                  <p:embed/>
                  <p:pic>
                    <p:nvPicPr>
                      <p:cNvPr id="0" name="Picture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412875"/>
                        <a:ext cx="7488238" cy="507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 type="none" w="med" len="lg"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826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404813"/>
            <a:ext cx="8640763" cy="1439862"/>
          </a:xfrm>
        </p:spPr>
        <p:txBody>
          <a:bodyPr/>
          <a:lstStyle/>
          <a:p>
            <a:pPr marL="0" indent="0">
              <a:buSzTx/>
              <a:buFont typeface="Wingdings" pitchFamily="2" charset="2"/>
              <a:buNone/>
            </a:pPr>
            <a:r>
              <a:rPr lang="en-US" altLang="zh-CN" sz="2800" b="1" dirty="0">
                <a:solidFill>
                  <a:schemeClr val="bg2"/>
                </a:solidFill>
                <a:latin typeface="Times New Roman" pitchFamily="18" charset="0"/>
              </a:rPr>
              <a:t>【</a:t>
            </a:r>
            <a:r>
              <a:rPr lang="zh-CN" altLang="en-US" sz="2800" b="1" dirty="0">
                <a:solidFill>
                  <a:schemeClr val="bg2"/>
                </a:solidFill>
                <a:latin typeface="Times New Roman" pitchFamily="18" charset="0"/>
              </a:rPr>
              <a:t>例</a:t>
            </a:r>
            <a:r>
              <a:rPr lang="en-US" altLang="zh-CN" sz="2800" b="1" dirty="0">
                <a:solidFill>
                  <a:schemeClr val="bg2"/>
                </a:solidFill>
                <a:latin typeface="Times New Roman" pitchFamily="18" charset="0"/>
              </a:rPr>
              <a:t>3】</a:t>
            </a:r>
            <a:r>
              <a:rPr lang="zh-CN" altLang="en-US" sz="2800" b="1" dirty="0">
                <a:latin typeface="Times New Roman" pitchFamily="18" charset="0"/>
              </a:rPr>
              <a:t>某微型机电路板上有</a:t>
            </a:r>
            <a:r>
              <a:rPr lang="zh-CN" altLang="en-US" sz="2800" b="1" dirty="0">
                <a:solidFill>
                  <a:srgbClr val="FF3300"/>
                </a:solidFill>
                <a:latin typeface="Times New Roman" pitchFamily="18" charset="0"/>
              </a:rPr>
              <a:t>内存</a:t>
            </a:r>
            <a:r>
              <a:rPr lang="en-US" altLang="zh-CN" sz="2800" b="1" dirty="0">
                <a:latin typeface="Times New Roman" pitchFamily="18" charset="0"/>
              </a:rPr>
              <a:t>C0000H</a:t>
            </a:r>
            <a:r>
              <a:rPr lang="zh-CN" altLang="en-US" sz="2800" b="1" dirty="0">
                <a:latin typeface="Times New Roman" pitchFamily="18" charset="0"/>
              </a:rPr>
              <a:t>～</a:t>
            </a:r>
            <a:r>
              <a:rPr lang="en-US" altLang="zh-CN" sz="2800" b="1" dirty="0">
                <a:latin typeface="Times New Roman" pitchFamily="18" charset="0"/>
              </a:rPr>
              <a:t>EFFFFH</a:t>
            </a:r>
            <a:r>
              <a:rPr lang="zh-CN" altLang="en-US" sz="2800" b="1" dirty="0">
                <a:latin typeface="Times New Roman" pitchFamily="18" charset="0"/>
              </a:rPr>
              <a:t>和</a:t>
            </a:r>
            <a:r>
              <a:rPr lang="zh-CN" altLang="en-US" sz="2800" b="1" dirty="0">
                <a:solidFill>
                  <a:srgbClr val="FF3300"/>
                </a:solidFill>
                <a:latin typeface="Times New Roman" pitchFamily="18" charset="0"/>
              </a:rPr>
              <a:t>接口</a:t>
            </a:r>
            <a:r>
              <a:rPr lang="en-US" altLang="zh-CN" sz="2800" b="1" dirty="0">
                <a:latin typeface="Times New Roman" pitchFamily="18" charset="0"/>
              </a:rPr>
              <a:t>A000H</a:t>
            </a:r>
            <a:r>
              <a:rPr lang="zh-CN" altLang="en-US" sz="2800" b="1" dirty="0">
                <a:latin typeface="Times New Roman" pitchFamily="18" charset="0"/>
              </a:rPr>
              <a:t>～</a:t>
            </a:r>
            <a:r>
              <a:rPr lang="en-US" altLang="zh-CN" sz="2800" b="1" dirty="0">
                <a:latin typeface="Times New Roman" pitchFamily="18" charset="0"/>
              </a:rPr>
              <a:t>BFFFH</a:t>
            </a:r>
            <a:r>
              <a:rPr lang="zh-CN" altLang="en-US" sz="2800" b="1" dirty="0">
                <a:latin typeface="Times New Roman" pitchFamily="18" charset="0"/>
              </a:rPr>
              <a:t>，试画出该电路板板内双向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数据总线</a:t>
            </a:r>
            <a:r>
              <a:rPr lang="zh-CN" altLang="en-US" sz="2800" b="1" dirty="0">
                <a:latin typeface="Times New Roman" pitchFamily="18" charset="0"/>
              </a:rPr>
              <a:t>驱动与控制电路。（</a:t>
            </a:r>
            <a:r>
              <a:rPr lang="en-US" altLang="zh-CN" sz="2800" b="1" dirty="0" smtClean="0">
                <a:latin typeface="Times New Roman" pitchFamily="18" charset="0"/>
              </a:rPr>
              <a:t>P128</a:t>
            </a:r>
            <a:r>
              <a:rPr lang="zh-CN" altLang="en-US" sz="2800" b="1" dirty="0" smtClean="0">
                <a:latin typeface="Times New Roman" pitchFamily="18" charset="0"/>
              </a:rPr>
              <a:t>，</a:t>
            </a:r>
            <a:r>
              <a:rPr lang="zh-CN" altLang="en-US" sz="2800" b="1" dirty="0">
                <a:latin typeface="Times New Roman" pitchFamily="18" charset="0"/>
              </a:rPr>
              <a:t>例</a:t>
            </a:r>
            <a:r>
              <a:rPr lang="en-US" altLang="zh-CN" sz="2800" b="1" dirty="0" smtClean="0">
                <a:latin typeface="Times New Roman" pitchFamily="18" charset="0"/>
              </a:rPr>
              <a:t>4.3</a:t>
            </a:r>
            <a:r>
              <a:rPr lang="zh-CN" altLang="en-US" sz="2800" b="1" dirty="0" smtClean="0">
                <a:latin typeface="Times New Roman" pitchFamily="18" charset="0"/>
              </a:rPr>
              <a:t>）</a:t>
            </a:r>
            <a:endParaRPr lang="zh-CN" altLang="en-US" sz="2800" b="1" dirty="0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17F64-DE9E-4712-9F1D-97AD35C614D3}" type="slidenum">
              <a:rPr lang="zh-CN" altLang="en-US"/>
              <a:pPr/>
              <a:t>41</a:t>
            </a:fld>
            <a:endParaRPr lang="en-US" altLang="zh-CN"/>
          </a:p>
        </p:txBody>
      </p:sp>
      <p:sp>
        <p:nvSpPr>
          <p:cNvPr id="845827" name="Rectangle 3"/>
          <p:cNvSpPr>
            <a:spLocks noChangeArrowheads="1"/>
          </p:cNvSpPr>
          <p:nvPr/>
        </p:nvSpPr>
        <p:spPr bwMode="auto">
          <a:xfrm>
            <a:off x="395288" y="2276475"/>
            <a:ext cx="8748712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34988" indent="-534988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zh-CN" altLang="en-US" sz="2800"/>
              <a:t>防止总线竞争原则：</a:t>
            </a:r>
            <a:br>
              <a:rPr lang="zh-CN" altLang="en-US" sz="2800"/>
            </a:br>
            <a:r>
              <a:rPr lang="zh-CN" altLang="en-US" sz="2800"/>
              <a:t>只有当</a:t>
            </a:r>
            <a:r>
              <a:rPr lang="en-US" altLang="zh-CN" sz="2800"/>
              <a:t>CPU</a:t>
            </a:r>
            <a:r>
              <a:rPr lang="zh-CN" altLang="en-US" sz="2800">
                <a:solidFill>
                  <a:srgbClr val="0000FF"/>
                </a:solidFill>
              </a:rPr>
              <a:t>读</a:t>
            </a:r>
            <a:r>
              <a:rPr lang="zh-CN" altLang="en-US" sz="2800"/>
              <a:t>板内</a:t>
            </a:r>
            <a:r>
              <a:rPr lang="zh-CN" altLang="en-US" sz="2800">
                <a:solidFill>
                  <a:srgbClr val="FF0000"/>
                </a:solidFill>
              </a:rPr>
              <a:t>内存</a:t>
            </a:r>
            <a:r>
              <a:rPr lang="zh-CN" altLang="en-US" sz="2800"/>
              <a:t>或</a:t>
            </a:r>
            <a:r>
              <a:rPr lang="zh-CN" altLang="en-US" sz="2800">
                <a:solidFill>
                  <a:srgbClr val="0000FF"/>
                </a:solidFill>
              </a:rPr>
              <a:t>读</a:t>
            </a:r>
            <a:r>
              <a:rPr lang="zh-CN" altLang="en-US" sz="2800"/>
              <a:t>板内</a:t>
            </a:r>
            <a:r>
              <a:rPr lang="zh-CN" altLang="en-US" sz="2800">
                <a:solidFill>
                  <a:srgbClr val="FF0000"/>
                </a:solidFill>
              </a:rPr>
              <a:t>接口</a:t>
            </a:r>
            <a:r>
              <a:rPr lang="zh-CN" altLang="en-US" sz="2800"/>
              <a:t>时，才允许双向数据驱动器指向系统总线的三态门是导通的。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850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404813"/>
            <a:ext cx="8640763" cy="1439862"/>
          </a:xfrm>
        </p:spPr>
        <p:txBody>
          <a:bodyPr/>
          <a:lstStyle/>
          <a:p>
            <a:pPr marL="0" indent="0">
              <a:buSzTx/>
              <a:buNone/>
            </a:pPr>
            <a:r>
              <a:rPr lang="en-US" altLang="zh-CN" sz="2800" b="1" dirty="0">
                <a:solidFill>
                  <a:schemeClr val="bg2"/>
                </a:solidFill>
                <a:latin typeface="Times New Roman" pitchFamily="18" charset="0"/>
              </a:rPr>
              <a:t>【</a:t>
            </a:r>
            <a:r>
              <a:rPr lang="zh-CN" altLang="en-US" sz="2800" b="1" dirty="0">
                <a:solidFill>
                  <a:schemeClr val="bg2"/>
                </a:solidFill>
                <a:latin typeface="Times New Roman" pitchFamily="18" charset="0"/>
              </a:rPr>
              <a:t>例</a:t>
            </a:r>
            <a:r>
              <a:rPr lang="en-US" altLang="zh-CN" sz="2800" b="1" dirty="0">
                <a:solidFill>
                  <a:schemeClr val="bg2"/>
                </a:solidFill>
                <a:latin typeface="Times New Roman" pitchFamily="18" charset="0"/>
              </a:rPr>
              <a:t>3</a:t>
            </a:r>
            <a:r>
              <a:rPr lang="en-US" altLang="zh-CN" sz="2800" b="1" dirty="0" smtClean="0">
                <a:solidFill>
                  <a:schemeClr val="bg2"/>
                </a:solidFill>
                <a:latin typeface="Times New Roman" pitchFamily="18" charset="0"/>
              </a:rPr>
              <a:t>】</a:t>
            </a:r>
            <a:r>
              <a:rPr lang="zh-CN" altLang="en-US" sz="2800" b="1" dirty="0" smtClean="0">
                <a:latin typeface="Times New Roman" pitchFamily="18" charset="0"/>
              </a:rPr>
              <a:t>某微型机电路板上有</a:t>
            </a:r>
            <a:r>
              <a:rPr lang="zh-CN" alt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内存</a:t>
            </a:r>
            <a:r>
              <a:rPr lang="en-US" altLang="zh-CN" sz="2800" b="1" dirty="0" smtClean="0">
                <a:latin typeface="Times New Roman" pitchFamily="18" charset="0"/>
              </a:rPr>
              <a:t>C0000H</a:t>
            </a:r>
            <a:r>
              <a:rPr lang="zh-CN" altLang="en-US" sz="2800" b="1" dirty="0" smtClean="0">
                <a:latin typeface="Times New Roman" pitchFamily="18" charset="0"/>
              </a:rPr>
              <a:t>～</a:t>
            </a:r>
            <a:r>
              <a:rPr lang="en-US" altLang="zh-CN" sz="2800" b="1" dirty="0" smtClean="0">
                <a:latin typeface="Times New Roman" pitchFamily="18" charset="0"/>
              </a:rPr>
              <a:t>EFFFFH</a:t>
            </a:r>
            <a:r>
              <a:rPr lang="zh-CN" altLang="en-US" sz="2800" b="1" dirty="0" smtClean="0">
                <a:latin typeface="Times New Roman" pitchFamily="18" charset="0"/>
              </a:rPr>
              <a:t>和</a:t>
            </a:r>
            <a:r>
              <a:rPr lang="zh-CN" alt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接口</a:t>
            </a:r>
            <a:r>
              <a:rPr lang="en-US" altLang="zh-CN" sz="2800" b="1" dirty="0" smtClean="0">
                <a:latin typeface="Times New Roman" pitchFamily="18" charset="0"/>
              </a:rPr>
              <a:t>A000H</a:t>
            </a:r>
            <a:r>
              <a:rPr lang="zh-CN" altLang="en-US" sz="2800" b="1" dirty="0" smtClean="0">
                <a:latin typeface="Times New Roman" pitchFamily="18" charset="0"/>
              </a:rPr>
              <a:t>～</a:t>
            </a:r>
            <a:r>
              <a:rPr lang="en-US" altLang="zh-CN" sz="2800" b="1" dirty="0" smtClean="0">
                <a:latin typeface="Times New Roman" pitchFamily="18" charset="0"/>
              </a:rPr>
              <a:t>BFFFH</a:t>
            </a:r>
            <a:r>
              <a:rPr lang="zh-CN" altLang="en-US" sz="2800" b="1" dirty="0" smtClean="0">
                <a:latin typeface="Times New Roman" pitchFamily="18" charset="0"/>
              </a:rPr>
              <a:t>，试画出该电路板板内双向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数据总线</a:t>
            </a:r>
            <a:r>
              <a:rPr lang="zh-CN" altLang="en-US" sz="2800" b="1" dirty="0" smtClean="0">
                <a:latin typeface="Times New Roman" pitchFamily="18" charset="0"/>
              </a:rPr>
              <a:t>驱动与控制电路。</a:t>
            </a:r>
            <a:r>
              <a:rPr lang="zh-CN" altLang="en-US" sz="2800" b="1" dirty="0" smtClean="0">
                <a:latin typeface="Times New Roman" pitchFamily="18" charset="0"/>
              </a:rPr>
              <a:t>（</a:t>
            </a:r>
            <a:r>
              <a:rPr lang="en-US" altLang="zh-CN" dirty="0" smtClean="0"/>
              <a:t>P128</a:t>
            </a:r>
            <a:r>
              <a:rPr lang="zh-CN" altLang="en-US" dirty="0"/>
              <a:t>，例</a:t>
            </a:r>
            <a:r>
              <a:rPr lang="en-US" altLang="zh-CN" dirty="0" smtClean="0"/>
              <a:t>4.3</a:t>
            </a:r>
            <a:r>
              <a:rPr lang="zh-CN" altLang="en-US" sz="2800" b="1" dirty="0" smtClean="0">
                <a:latin typeface="Times New Roman" pitchFamily="18" charset="0"/>
              </a:rPr>
              <a:t>）</a:t>
            </a:r>
            <a:endParaRPr lang="zh-CN" altLang="en-US" sz="2800" b="1" dirty="0">
              <a:latin typeface="Times New Roman" pitchFamily="18" charset="0"/>
            </a:endParaRPr>
          </a:p>
        </p:txBody>
      </p:sp>
      <p:sp>
        <p:nvSpPr>
          <p:cNvPr id="90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1E3425-FBF3-4ED5-93A8-EC612D922FF4}" type="slidenum">
              <a:rPr lang="zh-CN" altLang="en-US"/>
              <a:pPr/>
              <a:t>42</a:t>
            </a:fld>
            <a:endParaRPr lang="en-US" altLang="zh-CN"/>
          </a:p>
        </p:txBody>
      </p:sp>
      <p:sp>
        <p:nvSpPr>
          <p:cNvPr id="846851" name="Rectangle 3"/>
          <p:cNvSpPr>
            <a:spLocks noChangeArrowheads="1"/>
          </p:cNvSpPr>
          <p:nvPr/>
        </p:nvSpPr>
        <p:spPr bwMode="auto">
          <a:xfrm>
            <a:off x="395288" y="1700213"/>
            <a:ext cx="8569325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34988" indent="-534988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 startAt="2"/>
            </a:pPr>
            <a:r>
              <a:rPr lang="zh-CN" altLang="en-US" sz="2800"/>
              <a:t>地址分析（内存地址、接口地址）</a:t>
            </a:r>
          </a:p>
          <a:p>
            <a:pPr marL="534988" indent="-534988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 startAt="2"/>
            </a:pPr>
            <a:endParaRPr lang="zh-CN" altLang="en-US" sz="2800"/>
          </a:p>
          <a:p>
            <a:pPr marL="534988" indent="-534988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 startAt="2"/>
            </a:pPr>
            <a:endParaRPr lang="zh-CN" altLang="en-US" sz="2800"/>
          </a:p>
          <a:p>
            <a:pPr marL="534988" indent="-534988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 startAt="2"/>
            </a:pPr>
            <a:endParaRPr lang="zh-CN" altLang="en-US" sz="2800"/>
          </a:p>
          <a:p>
            <a:pPr marL="534988" indent="-534988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 startAt="2"/>
            </a:pPr>
            <a:endParaRPr lang="zh-CN" altLang="en-US" sz="2800"/>
          </a:p>
          <a:p>
            <a:pPr marL="534988" indent="-534988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 startAt="2"/>
            </a:pPr>
            <a:r>
              <a:rPr lang="zh-CN" altLang="en-US" sz="2800"/>
              <a:t>画驱动与</a:t>
            </a:r>
            <a:br>
              <a:rPr lang="zh-CN" altLang="en-US" sz="2800"/>
            </a:br>
            <a:r>
              <a:rPr lang="zh-CN" altLang="en-US" sz="2800"/>
              <a:t>控制电路</a:t>
            </a:r>
          </a:p>
        </p:txBody>
      </p:sp>
      <p:graphicFrame>
        <p:nvGraphicFramePr>
          <p:cNvPr id="846908" name="Group 60"/>
          <p:cNvGraphicFramePr>
            <a:graphicFrameLocks noGrp="1"/>
          </p:cNvGraphicFramePr>
          <p:nvPr/>
        </p:nvGraphicFramePr>
        <p:xfrm>
          <a:off x="3635375" y="2349500"/>
          <a:ext cx="4895850" cy="1584960"/>
        </p:xfrm>
        <a:graphic>
          <a:graphicData uri="http://schemas.openxmlformats.org/drawingml/2006/table">
            <a:tbl>
              <a:tblPr/>
              <a:tblGrid>
                <a:gridCol w="709613"/>
                <a:gridCol w="712787"/>
                <a:gridCol w="709613"/>
                <a:gridCol w="711200"/>
                <a:gridCol w="709612"/>
                <a:gridCol w="633413"/>
                <a:gridCol w="709612"/>
              </a:tblGrid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A19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A15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pitchFamily="2" charset="-122"/>
                        </a:rPr>
                        <a:t>…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pitchFamily="2" charset="-122"/>
                        </a:rPr>
                        <a:t>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pitchFamily="2" charset="-122"/>
                        </a:rPr>
                        <a:t>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pitchFamily="2" charset="-122"/>
                        </a:rPr>
                        <a:t>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46955" name="Group 107"/>
          <p:cNvGraphicFramePr>
            <a:graphicFrameLocks noGrp="1"/>
          </p:cNvGraphicFramePr>
          <p:nvPr/>
        </p:nvGraphicFramePr>
        <p:xfrm>
          <a:off x="3635375" y="4795838"/>
          <a:ext cx="4895850" cy="1188720"/>
        </p:xfrm>
        <a:graphic>
          <a:graphicData uri="http://schemas.openxmlformats.org/drawingml/2006/table">
            <a:tbl>
              <a:tblPr/>
              <a:tblGrid>
                <a:gridCol w="709613"/>
                <a:gridCol w="712787"/>
                <a:gridCol w="709613"/>
                <a:gridCol w="711200"/>
                <a:gridCol w="709612"/>
                <a:gridCol w="633413"/>
                <a:gridCol w="709612"/>
              </a:tblGrid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A15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pitchFamily="2" charset="-122"/>
                        </a:rPr>
                        <a:t>…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pitchFamily="2" charset="-122"/>
                        </a:rPr>
                        <a:t>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pitchFamily="2" charset="-122"/>
                        </a:rPr>
                        <a:t>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46956" name="AutoShape 108"/>
          <p:cNvSpPr>
            <a:spLocks/>
          </p:cNvSpPr>
          <p:nvPr/>
        </p:nvSpPr>
        <p:spPr bwMode="auto">
          <a:xfrm rot="16200000">
            <a:off x="5255419" y="3105944"/>
            <a:ext cx="288925" cy="2087563"/>
          </a:xfrm>
          <a:prstGeom prst="leftBrace">
            <a:avLst>
              <a:gd name="adj1" fmla="val 37331"/>
              <a:gd name="adj2" fmla="val 50000"/>
            </a:avLst>
          </a:prstGeom>
          <a:noFill/>
          <a:ln w="28575">
            <a:solidFill>
              <a:srgbClr val="FF6600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6957" name="AutoShape 109"/>
          <p:cNvSpPr>
            <a:spLocks noChangeArrowheads="1"/>
          </p:cNvSpPr>
          <p:nvPr/>
        </p:nvSpPr>
        <p:spPr bwMode="auto">
          <a:xfrm>
            <a:off x="3563938" y="5227638"/>
            <a:ext cx="2160587" cy="865187"/>
          </a:xfrm>
          <a:prstGeom prst="roundRect">
            <a:avLst>
              <a:gd name="adj" fmla="val 29903"/>
            </a:avLst>
          </a:prstGeom>
          <a:noFill/>
          <a:ln w="28575" algn="ctr">
            <a:solidFill>
              <a:srgbClr val="FF6600"/>
            </a:solidFill>
            <a:prstDash val="dash"/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6958" name="Text Box 110"/>
          <p:cNvSpPr txBox="1">
            <a:spLocks noChangeArrowheads="1"/>
          </p:cNvSpPr>
          <p:nvPr/>
        </p:nvSpPr>
        <p:spPr bwMode="auto">
          <a:xfrm>
            <a:off x="4789488" y="4221163"/>
            <a:ext cx="1511300" cy="366712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>
                <a:solidFill>
                  <a:srgbClr val="FF6600"/>
                </a:solidFill>
                <a:latin typeface="Arial" charset="0"/>
              </a:rPr>
              <a:t>4</a:t>
            </a:r>
            <a:r>
              <a:rPr lang="zh-CN" altLang="en-US" sz="1800">
                <a:solidFill>
                  <a:srgbClr val="FF6600"/>
                </a:solidFill>
                <a:latin typeface="Arial" charset="0"/>
              </a:rPr>
              <a:t>、</a:t>
            </a:r>
            <a:r>
              <a:rPr lang="en-US" altLang="zh-CN" sz="1800">
                <a:solidFill>
                  <a:srgbClr val="FF6600"/>
                </a:solidFill>
                <a:latin typeface="Arial" charset="0"/>
              </a:rPr>
              <a:t>5</a:t>
            </a:r>
            <a:r>
              <a:rPr lang="zh-CN" altLang="en-US" sz="1800">
                <a:solidFill>
                  <a:srgbClr val="FF6600"/>
                </a:solidFill>
                <a:latin typeface="Arial" charset="0"/>
              </a:rPr>
              <a:t>、</a:t>
            </a:r>
            <a:r>
              <a:rPr lang="en-US" altLang="zh-CN" sz="1800">
                <a:solidFill>
                  <a:srgbClr val="FF6600"/>
                </a:solidFill>
                <a:latin typeface="Arial" charset="0"/>
              </a:rPr>
              <a:t>6</a:t>
            </a:r>
          </a:p>
        </p:txBody>
      </p:sp>
      <p:sp>
        <p:nvSpPr>
          <p:cNvPr id="846959" name="Text Box 111"/>
          <p:cNvSpPr txBox="1">
            <a:spLocks noChangeArrowheads="1"/>
          </p:cNvSpPr>
          <p:nvPr/>
        </p:nvSpPr>
        <p:spPr bwMode="auto">
          <a:xfrm>
            <a:off x="2771775" y="4149725"/>
            <a:ext cx="792163" cy="366713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>
                <a:solidFill>
                  <a:srgbClr val="FF6600"/>
                </a:solidFill>
                <a:latin typeface="Arial" charset="0"/>
              </a:rPr>
              <a:t>“1”</a:t>
            </a:r>
          </a:p>
        </p:txBody>
      </p:sp>
      <p:sp>
        <p:nvSpPr>
          <p:cNvPr id="846961" name="Freeform 113"/>
          <p:cNvSpPr>
            <a:spLocks/>
          </p:cNvSpPr>
          <p:nvPr/>
        </p:nvSpPr>
        <p:spPr bwMode="auto">
          <a:xfrm>
            <a:off x="3348038" y="4005263"/>
            <a:ext cx="647700" cy="360362"/>
          </a:xfrm>
          <a:custGeom>
            <a:avLst/>
            <a:gdLst/>
            <a:ahLst/>
            <a:cxnLst>
              <a:cxn ang="0">
                <a:pos x="408" y="0"/>
              </a:cxn>
              <a:cxn ang="0">
                <a:pos x="272" y="181"/>
              </a:cxn>
              <a:cxn ang="0">
                <a:pos x="0" y="227"/>
              </a:cxn>
            </a:cxnLst>
            <a:rect l="0" t="0" r="r" b="b"/>
            <a:pathLst>
              <a:path w="408" h="227">
                <a:moveTo>
                  <a:pt x="408" y="0"/>
                </a:moveTo>
                <a:cubicBezTo>
                  <a:pt x="374" y="71"/>
                  <a:pt x="340" y="143"/>
                  <a:pt x="272" y="181"/>
                </a:cubicBezTo>
                <a:cubicBezTo>
                  <a:pt x="204" y="219"/>
                  <a:pt x="102" y="223"/>
                  <a:pt x="0" y="227"/>
                </a:cubicBezTo>
              </a:path>
            </a:pathLst>
          </a:custGeom>
          <a:noFill/>
          <a:ln w="38100" cap="flat" cmpd="sng">
            <a:solidFill>
              <a:srgbClr val="FF6600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6962" name="Text Box 114"/>
          <p:cNvSpPr txBox="1">
            <a:spLocks noChangeArrowheads="1"/>
          </p:cNvSpPr>
          <p:nvPr/>
        </p:nvSpPr>
        <p:spPr bwMode="auto">
          <a:xfrm>
            <a:off x="4140200" y="6092825"/>
            <a:ext cx="1152525" cy="366713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>
                <a:solidFill>
                  <a:srgbClr val="FF6600"/>
                </a:solidFill>
                <a:latin typeface="Arial" charset="0"/>
              </a:rPr>
              <a:t>“101”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7876" name="Object 4"/>
          <p:cNvGraphicFramePr>
            <a:graphicFrameLocks noChangeAspect="1"/>
          </p:cNvGraphicFramePr>
          <p:nvPr/>
        </p:nvGraphicFramePr>
        <p:xfrm>
          <a:off x="611188" y="188913"/>
          <a:ext cx="6408737" cy="621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900" name="Visio" r:id="rId3" imgW="7402055" imgH="6887183" progId="Visio.Drawing.11">
                  <p:embed/>
                </p:oleObj>
              </mc:Choice>
              <mc:Fallback>
                <p:oleObj name="Visio" r:id="rId3" imgW="7402055" imgH="6887183" progId="Visio.Drawing.11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88913"/>
                        <a:ext cx="6408737" cy="6218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 type="none" w="med" len="lg"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7877" name="Text Box 5"/>
          <p:cNvSpPr txBox="1">
            <a:spLocks noChangeArrowheads="1"/>
          </p:cNvSpPr>
          <p:nvPr/>
        </p:nvSpPr>
        <p:spPr bwMode="auto">
          <a:xfrm>
            <a:off x="6588125" y="2554288"/>
            <a:ext cx="2447925" cy="730250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006600"/>
            </a:solidFill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0000FF"/>
                </a:solidFill>
              </a:rPr>
              <a:t>内存地址</a:t>
            </a:r>
            <a:br>
              <a:rPr lang="zh-CN" altLang="en-US" sz="2000">
                <a:solidFill>
                  <a:srgbClr val="0000FF"/>
                </a:solidFill>
              </a:rPr>
            </a:br>
            <a:r>
              <a:rPr lang="en-US" altLang="zh-CN" sz="2000">
                <a:solidFill>
                  <a:srgbClr val="0000FF"/>
                </a:solidFill>
              </a:rPr>
              <a:t>C0000H</a:t>
            </a:r>
            <a:r>
              <a:rPr lang="zh-CN" altLang="en-US" sz="2000">
                <a:solidFill>
                  <a:srgbClr val="0000FF"/>
                </a:solidFill>
              </a:rPr>
              <a:t>～</a:t>
            </a:r>
            <a:r>
              <a:rPr lang="en-US" altLang="zh-CN" sz="2000">
                <a:solidFill>
                  <a:srgbClr val="0000FF"/>
                </a:solidFill>
              </a:rPr>
              <a:t>EFFFFH</a:t>
            </a:r>
            <a:endParaRPr lang="zh-CN" altLang="en-US" sz="2000">
              <a:solidFill>
                <a:srgbClr val="0000FF"/>
              </a:solidFill>
            </a:endParaRPr>
          </a:p>
        </p:txBody>
      </p:sp>
      <p:sp>
        <p:nvSpPr>
          <p:cNvPr id="847878" name="Text Box 6"/>
          <p:cNvSpPr txBox="1">
            <a:spLocks noChangeArrowheads="1"/>
          </p:cNvSpPr>
          <p:nvPr/>
        </p:nvSpPr>
        <p:spPr bwMode="auto">
          <a:xfrm>
            <a:off x="6588125" y="3429000"/>
            <a:ext cx="2447925" cy="730250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006600"/>
            </a:solidFill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0000FF"/>
                </a:solidFill>
              </a:rPr>
              <a:t>I/O</a:t>
            </a:r>
            <a:r>
              <a:rPr lang="zh-CN" altLang="en-US" sz="2000">
                <a:solidFill>
                  <a:srgbClr val="0000FF"/>
                </a:solidFill>
              </a:rPr>
              <a:t>端口地址</a:t>
            </a:r>
            <a:br>
              <a:rPr lang="zh-CN" altLang="en-US" sz="2000">
                <a:solidFill>
                  <a:srgbClr val="0000FF"/>
                </a:solidFill>
              </a:rPr>
            </a:br>
            <a:r>
              <a:rPr lang="en-US" altLang="en-US" sz="2000">
                <a:solidFill>
                  <a:srgbClr val="0000FF"/>
                </a:solidFill>
              </a:rPr>
              <a:t>A000H～BFFFH</a:t>
            </a:r>
            <a:endParaRPr lang="zh-CN" altLang="en-US" sz="2000">
              <a:solidFill>
                <a:srgbClr val="0000FF"/>
              </a:solidFill>
            </a:endParaRPr>
          </a:p>
        </p:txBody>
      </p:sp>
      <p:sp>
        <p:nvSpPr>
          <p:cNvPr id="847879" name="Line 7"/>
          <p:cNvSpPr>
            <a:spLocks noChangeShapeType="1"/>
          </p:cNvSpPr>
          <p:nvPr/>
        </p:nvSpPr>
        <p:spPr bwMode="auto">
          <a:xfrm>
            <a:off x="6011863" y="2924175"/>
            <a:ext cx="576262" cy="504825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47880" name="Line 8"/>
          <p:cNvSpPr>
            <a:spLocks noChangeShapeType="1"/>
          </p:cNvSpPr>
          <p:nvPr/>
        </p:nvSpPr>
        <p:spPr bwMode="auto">
          <a:xfrm>
            <a:off x="6227763" y="2708275"/>
            <a:ext cx="360362" cy="144463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962025" y="620713"/>
            <a:ext cx="6202363" cy="720725"/>
          </a:xfrm>
        </p:spPr>
        <p:txBody>
          <a:bodyPr/>
          <a:lstStyle/>
          <a:p>
            <a:r>
              <a:rPr lang="zh-CN" altLang="en-US" sz="3200">
                <a:solidFill>
                  <a:schemeClr val="bg2"/>
                </a:solidFill>
                <a:ea typeface="黑体" pitchFamily="2" charset="-122"/>
              </a:rPr>
              <a:t>几种可供选择的</a:t>
            </a:r>
            <a:r>
              <a:rPr lang="zh-CN" altLang="en-US" sz="3200">
                <a:solidFill>
                  <a:srgbClr val="FF0000"/>
                </a:solidFill>
                <a:ea typeface="黑体" pitchFamily="2" charset="-122"/>
              </a:rPr>
              <a:t>译码方式</a:t>
            </a:r>
            <a:r>
              <a:rPr lang="zh-CN" altLang="en-US" sz="3200">
                <a:solidFill>
                  <a:schemeClr val="bg2"/>
                </a:solidFill>
                <a:ea typeface="黑体" pitchFamily="2" charset="-122"/>
              </a:rPr>
              <a:t>：</a:t>
            </a:r>
          </a:p>
        </p:txBody>
      </p:sp>
      <p:sp>
        <p:nvSpPr>
          <p:cNvPr id="848899" name="Rectangle 3"/>
          <p:cNvSpPr>
            <a:spLocks noGrp="1" noChangeArrowheads="1"/>
          </p:cNvSpPr>
          <p:nvPr>
            <p:ph idx="1"/>
          </p:nvPr>
        </p:nvSpPr>
        <p:spPr>
          <a:xfrm>
            <a:off x="962025" y="1484313"/>
            <a:ext cx="6923088" cy="4383087"/>
          </a:xfrm>
        </p:spPr>
        <p:txBody>
          <a:bodyPr/>
          <a:lstStyle/>
          <a:p>
            <a:pPr marL="609600" indent="-609600"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b="1">
                <a:latin typeface="Times New Roman" pitchFamily="18" charset="0"/>
              </a:rPr>
              <a:t>基本门电路</a:t>
            </a:r>
          </a:p>
          <a:p>
            <a:pPr marL="609600" indent="-609600"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b="1">
                <a:latin typeface="Times New Roman" pitchFamily="18" charset="0"/>
              </a:rPr>
              <a:t>译码器，如 </a:t>
            </a:r>
            <a:r>
              <a:rPr lang="en-US" altLang="zh-CN" b="1">
                <a:latin typeface="Times New Roman" pitchFamily="18" charset="0"/>
              </a:rPr>
              <a:t>74LS138</a:t>
            </a:r>
          </a:p>
          <a:p>
            <a:pPr marL="609600" indent="-609600"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b="1">
                <a:latin typeface="Times New Roman" pitchFamily="18" charset="0"/>
              </a:rPr>
              <a:t>译码 </a:t>
            </a:r>
            <a:r>
              <a:rPr lang="en-US" altLang="zh-CN" b="1">
                <a:latin typeface="Times New Roman" pitchFamily="18" charset="0"/>
              </a:rPr>
              <a:t>PROM</a:t>
            </a:r>
          </a:p>
          <a:p>
            <a:pPr marL="609600" indent="-609600"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en-US" altLang="zh-CN" b="1">
                <a:latin typeface="Times New Roman" pitchFamily="18" charset="0"/>
              </a:rPr>
              <a:t>CPLD</a:t>
            </a:r>
            <a:r>
              <a:rPr lang="zh-CN" altLang="en-US" b="1">
                <a:latin typeface="Times New Roman" pitchFamily="18" charset="0"/>
              </a:rPr>
              <a:t>、</a:t>
            </a:r>
            <a:r>
              <a:rPr lang="en-US" altLang="zh-CN" b="1">
                <a:latin typeface="Times New Roman" pitchFamily="18" charset="0"/>
              </a:rPr>
              <a:t>FPGA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45C147-B29F-4576-A527-C49D12971D6E}" type="slidenum">
              <a:rPr lang="zh-CN" altLang="en-US"/>
              <a:pPr/>
              <a:t>44</a:t>
            </a:fld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10" y="404580"/>
            <a:ext cx="8641200" cy="187226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solidFill>
                  <a:schemeClr val="bg2"/>
                </a:solidFill>
              </a:rPr>
              <a:t>【</a:t>
            </a:r>
            <a:r>
              <a:rPr lang="zh-CN" altLang="en-US" dirty="0" smtClean="0">
                <a:solidFill>
                  <a:schemeClr val="bg2"/>
                </a:solidFill>
              </a:rPr>
              <a:t>例</a:t>
            </a:r>
            <a:r>
              <a:rPr lang="en-US" altLang="zh-CN" dirty="0" smtClean="0">
                <a:solidFill>
                  <a:schemeClr val="bg2"/>
                </a:solidFill>
              </a:rPr>
              <a:t>4】</a:t>
            </a:r>
            <a:r>
              <a:rPr lang="zh-CN" altLang="zh-CN" dirty="0"/>
              <a:t>采用</a:t>
            </a:r>
            <a:r>
              <a:rPr lang="en-US" altLang="zh-CN" dirty="0"/>
              <a:t>8086 CPU</a:t>
            </a:r>
            <a:r>
              <a:rPr lang="zh-CN" altLang="zh-CN" dirty="0"/>
              <a:t>的微机系统，其主存地址范围为</a:t>
            </a:r>
            <a:r>
              <a:rPr lang="en-US" altLang="zh-CN" dirty="0"/>
              <a:t>C0000H</a:t>
            </a:r>
            <a:r>
              <a:rPr lang="zh-CN" altLang="zh-CN" dirty="0"/>
              <a:t>～</a:t>
            </a:r>
            <a:r>
              <a:rPr lang="en-US" altLang="zh-CN" dirty="0"/>
              <a:t>C7FFFH</a:t>
            </a:r>
            <a:r>
              <a:rPr lang="zh-CN" altLang="zh-CN" dirty="0"/>
              <a:t>，由</a:t>
            </a:r>
            <a:r>
              <a:rPr lang="en-US" altLang="zh-CN" dirty="0"/>
              <a:t>4</a:t>
            </a:r>
            <a:r>
              <a:rPr lang="zh-CN" altLang="zh-CN" dirty="0"/>
              <a:t>块大小</a:t>
            </a:r>
            <a:r>
              <a:rPr lang="zh-CN" altLang="zh-CN" dirty="0" smtClean="0"/>
              <a:t>为</a:t>
            </a:r>
            <a:r>
              <a:rPr lang="en-US" altLang="zh-CN" dirty="0" smtClean="0"/>
              <a:t>8k</a:t>
            </a:r>
            <a:r>
              <a:rPr lang="en-US" altLang="zh-CN" dirty="0">
                <a:sym typeface="Symbol" panose="05050102010706020507" pitchFamily="18" charset="2"/>
              </a:rPr>
              <a:t></a:t>
            </a:r>
            <a:r>
              <a:rPr lang="en-US" altLang="zh-CN" dirty="0"/>
              <a:t>8b</a:t>
            </a:r>
            <a:r>
              <a:rPr lang="zh-CN" altLang="zh-CN" dirty="0"/>
              <a:t>的芯片构成主存板，试画出板内双向数据总线驱动控制电路及单向信号驱动电路</a:t>
            </a:r>
            <a:r>
              <a:rPr lang="zh-CN" altLang="zh-CN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B039F1-95E9-4099-8B27-718396465C74}" type="slidenum">
              <a:rPr lang="zh-CN" altLang="en-US" smtClean="0"/>
              <a:pPr/>
              <a:t>45</a:t>
            </a:fld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052177"/>
              </p:ext>
            </p:extLst>
          </p:nvPr>
        </p:nvGraphicFramePr>
        <p:xfrm>
          <a:off x="251396" y="2996940"/>
          <a:ext cx="8713221" cy="263233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92992"/>
                <a:gridCol w="492992"/>
                <a:gridCol w="492992"/>
                <a:gridCol w="492992"/>
                <a:gridCol w="492992"/>
                <a:gridCol w="492992"/>
                <a:gridCol w="492992"/>
                <a:gridCol w="492992"/>
                <a:gridCol w="492992"/>
                <a:gridCol w="492992"/>
                <a:gridCol w="492992"/>
                <a:gridCol w="492992"/>
                <a:gridCol w="492992"/>
                <a:gridCol w="2304325"/>
              </a:tblGrid>
              <a:tr h="4377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="1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="1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="1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="1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="1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="1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="1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="1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="1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="1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="1" kern="100" baseline="-25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="1" kern="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内存芯片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片</a:t>
                      </a: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8k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8b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奇偶分体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C0000H</a:t>
                      </a: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C3FFFH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486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DD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片</a:t>
                      </a: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8k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8b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奇偶分体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C4000H</a:t>
                      </a: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C7FFFH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F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 bwMode="auto">
          <a:xfrm>
            <a:off x="3203810" y="2924930"/>
            <a:ext cx="2952410" cy="278127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8057" y="2365705"/>
            <a:ext cx="2709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kern="0" dirty="0" smtClean="0">
                <a:solidFill>
                  <a:srgbClr val="0000FF"/>
                </a:solidFill>
                <a:ea typeface="宋体"/>
                <a:cs typeface="Times New Roman" panose="02020603050405020304" pitchFamily="18" charset="0"/>
              </a:rPr>
              <a:t>主存</a:t>
            </a:r>
            <a:r>
              <a:rPr lang="zh-CN" altLang="en-US" sz="2800" kern="0" dirty="0">
                <a:solidFill>
                  <a:srgbClr val="0000FF"/>
                </a:solidFill>
                <a:ea typeface="宋体"/>
                <a:cs typeface="Times New Roman" panose="02020603050405020304" pitchFamily="18" charset="0"/>
              </a:rPr>
              <a:t>地址分析：</a:t>
            </a:r>
            <a:endParaRPr lang="zh-CN" altLang="en-US" dirty="0">
              <a:solidFill>
                <a:srgbClr val="0000FF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818036" y="3878644"/>
            <a:ext cx="1296180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13" name="直接连接符 12"/>
          <p:cNvCxnSpPr/>
          <p:nvPr/>
        </p:nvCxnSpPr>
        <p:spPr bwMode="auto">
          <a:xfrm>
            <a:off x="1818036" y="4419556"/>
            <a:ext cx="1296180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14" name="直接连接符 13"/>
          <p:cNvCxnSpPr/>
          <p:nvPr/>
        </p:nvCxnSpPr>
        <p:spPr bwMode="auto">
          <a:xfrm>
            <a:off x="1819710" y="4986844"/>
            <a:ext cx="1296180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15" name="直接连接符 14"/>
          <p:cNvCxnSpPr/>
          <p:nvPr/>
        </p:nvCxnSpPr>
        <p:spPr bwMode="auto">
          <a:xfrm>
            <a:off x="1819710" y="5517290"/>
            <a:ext cx="1296180" cy="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sp>
        <p:nvSpPr>
          <p:cNvPr id="18" name="矩形 17"/>
          <p:cNvSpPr/>
          <p:nvPr/>
        </p:nvSpPr>
        <p:spPr>
          <a:xfrm>
            <a:off x="1443267" y="5661310"/>
            <a:ext cx="18325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 smtClean="0">
                <a:solidFill>
                  <a:srgbClr val="D60093"/>
                </a:solidFill>
                <a:ea typeface="宋体"/>
                <a:cs typeface="Times New Roman" panose="02020603050405020304" pitchFamily="18" charset="0"/>
              </a:rPr>
              <a:t>3-8</a:t>
            </a:r>
            <a:r>
              <a:rPr lang="zh-CN" altLang="en-US" kern="0" dirty="0" smtClean="0">
                <a:solidFill>
                  <a:srgbClr val="D60093"/>
                </a:solidFill>
                <a:ea typeface="宋体"/>
                <a:cs typeface="Times New Roman" panose="02020603050405020304" pitchFamily="18" charset="0"/>
              </a:rPr>
              <a:t>译码器：</a:t>
            </a:r>
            <a:endParaRPr lang="en-US" altLang="zh-CN" kern="0" dirty="0" smtClean="0">
              <a:solidFill>
                <a:srgbClr val="D60093"/>
              </a:solidFill>
              <a:ea typeface="宋体"/>
              <a:cs typeface="Times New Roman" panose="02020603050405020304" pitchFamily="18" charset="0"/>
            </a:endParaRPr>
          </a:p>
          <a:p>
            <a:r>
              <a:rPr lang="en-US" altLang="zh-CN" kern="0" dirty="0" smtClean="0">
                <a:solidFill>
                  <a:srgbClr val="D60093"/>
                </a:solidFill>
                <a:ea typeface="宋体"/>
                <a:cs typeface="Times New Roman" panose="02020603050405020304" pitchFamily="18" charset="0"/>
              </a:rPr>
              <a:t>Y</a:t>
            </a:r>
            <a:r>
              <a:rPr lang="en-US" altLang="zh-CN" kern="0" baseline="-25000" dirty="0" smtClean="0">
                <a:solidFill>
                  <a:srgbClr val="D60093"/>
                </a:solidFill>
                <a:ea typeface="宋体"/>
                <a:cs typeface="Times New Roman" panose="02020603050405020304" pitchFamily="18" charset="0"/>
              </a:rPr>
              <a:t>0</a:t>
            </a:r>
            <a:r>
              <a:rPr lang="zh-CN" altLang="en-US" kern="0" dirty="0" smtClean="0">
                <a:solidFill>
                  <a:srgbClr val="D60093"/>
                </a:solidFill>
                <a:ea typeface="宋体"/>
                <a:cs typeface="Times New Roman" panose="02020603050405020304" pitchFamily="18" charset="0"/>
              </a:rPr>
              <a:t>、</a:t>
            </a:r>
            <a:r>
              <a:rPr lang="en-US" altLang="zh-CN" kern="0" dirty="0" smtClean="0">
                <a:solidFill>
                  <a:srgbClr val="D60093"/>
                </a:solidFill>
                <a:ea typeface="宋体"/>
                <a:cs typeface="Times New Roman" panose="02020603050405020304" pitchFamily="18" charset="0"/>
              </a:rPr>
              <a:t>Y</a:t>
            </a:r>
            <a:r>
              <a:rPr lang="en-US" altLang="zh-CN" kern="0" baseline="-25000" dirty="0" smtClean="0">
                <a:solidFill>
                  <a:srgbClr val="D60093"/>
                </a:solidFill>
                <a:ea typeface="宋体"/>
                <a:cs typeface="Times New Roman" panose="02020603050405020304" pitchFamily="18" charset="0"/>
              </a:rPr>
              <a:t>1</a:t>
            </a:r>
            <a:endParaRPr lang="zh-CN" altLang="en-US" sz="2000" baseline="-25000" dirty="0">
              <a:solidFill>
                <a:srgbClr val="D60093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347830" y="5728287"/>
            <a:ext cx="26597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D60093"/>
                </a:solidFill>
              </a:rPr>
              <a:t>内存芯片内部地址</a:t>
            </a:r>
            <a:endParaRPr lang="en-US" altLang="zh-CN" dirty="0" smtClean="0">
              <a:solidFill>
                <a:srgbClr val="D60093"/>
              </a:solidFill>
            </a:endParaRPr>
          </a:p>
          <a:p>
            <a:r>
              <a:rPr lang="zh-CN" altLang="en-US" dirty="0" smtClean="0">
                <a:solidFill>
                  <a:srgbClr val="D60093"/>
                </a:solidFill>
              </a:rPr>
              <a:t>（字地址）</a:t>
            </a:r>
            <a:endParaRPr lang="zh-CN" altLang="en-US" dirty="0">
              <a:solidFill>
                <a:srgbClr val="D600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4586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8" grpId="0"/>
      <p:bldP spid="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039F1-95E9-4099-8B27-718396465C74}" type="slidenum">
              <a:rPr lang="zh-CN" altLang="en-US" smtClean="0"/>
              <a:pPr/>
              <a:t>46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908364"/>
              </p:ext>
            </p:extLst>
          </p:nvPr>
        </p:nvGraphicFramePr>
        <p:xfrm>
          <a:off x="755470" y="63170"/>
          <a:ext cx="6984970" cy="649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226" name="Visio" r:id="rId4" imgW="2685932" imgH="2381130" progId="Visio.Drawing.15">
                  <p:embed/>
                </p:oleObj>
              </mc:Choice>
              <mc:Fallback>
                <p:oleObj name="Visio" r:id="rId4" imgW="2685932" imgH="238113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5470" y="63170"/>
                        <a:ext cx="6984970" cy="649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67430" y="5733320"/>
            <a:ext cx="4032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D60093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双向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数据总线驱动</a:t>
            </a:r>
            <a:r>
              <a:rPr lang="zh-CN" altLang="zh-CN" dirty="0" smtClean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控制电路</a:t>
            </a:r>
            <a:r>
              <a:rPr lang="en-US" altLang="zh-CN" dirty="0" smtClean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altLang="zh-CN" dirty="0" smtClean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zh-CN" altLang="zh-CN" dirty="0" smtClean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及</a:t>
            </a:r>
            <a:r>
              <a:rPr lang="zh-CN" altLang="zh-CN" dirty="0">
                <a:solidFill>
                  <a:srgbClr val="D60093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单向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信号驱动电路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1414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8" name="Rectangle 8"/>
          <p:cNvSpPr>
            <a:spLocks noGrp="1" noChangeArrowheads="1"/>
          </p:cNvSpPr>
          <p:nvPr>
            <p:ph idx="1"/>
          </p:nvPr>
        </p:nvSpPr>
        <p:spPr>
          <a:xfrm>
            <a:off x="179388" y="333375"/>
            <a:ext cx="5688012" cy="576263"/>
          </a:xfrm>
          <a:noFill/>
          <a:ln/>
        </p:spPr>
        <p:txBody>
          <a:bodyPr/>
          <a:lstStyle/>
          <a:p>
            <a:pPr marL="533400" indent="-533400">
              <a:buFont typeface="Wingdings" pitchFamily="2" charset="2"/>
              <a:buNone/>
            </a:pPr>
            <a:r>
              <a:rPr lang="en-US" altLang="zh-CN" sz="2800" b="1">
                <a:latin typeface="Times New Roman" pitchFamily="18" charset="0"/>
              </a:rPr>
              <a:t>【</a:t>
            </a:r>
            <a:r>
              <a:rPr lang="zh-CN" altLang="en-US" sz="2800" b="1">
                <a:latin typeface="Times New Roman" pitchFamily="18" charset="0"/>
              </a:rPr>
              <a:t>附</a:t>
            </a:r>
            <a:r>
              <a:rPr lang="en-US" altLang="zh-CN" sz="2800" b="1">
                <a:latin typeface="Times New Roman" pitchFamily="18" charset="0"/>
              </a:rPr>
              <a:t>】OC</a:t>
            </a:r>
            <a:r>
              <a:rPr lang="zh-CN" altLang="en-US" sz="2800" b="1">
                <a:latin typeface="Times New Roman" pitchFamily="18" charset="0"/>
              </a:rPr>
              <a:t>门上拉电阻</a:t>
            </a:r>
            <a:r>
              <a:rPr lang="en-US" altLang="zh-CN" sz="2800" b="1">
                <a:latin typeface="Times New Roman" pitchFamily="18" charset="0"/>
              </a:rPr>
              <a:t>R</a:t>
            </a:r>
            <a:r>
              <a:rPr lang="en-US" altLang="zh-CN" sz="1800" b="1">
                <a:latin typeface="Times New Roman" pitchFamily="18" charset="0"/>
              </a:rPr>
              <a:t>P</a:t>
            </a:r>
            <a:r>
              <a:rPr lang="zh-CN" altLang="en-US" sz="2800" b="1">
                <a:latin typeface="Times New Roman" pitchFamily="18" charset="0"/>
              </a:rPr>
              <a:t>的计算</a:t>
            </a:r>
          </a:p>
        </p:txBody>
      </p:sp>
      <p:sp>
        <p:nvSpPr>
          <p:cNvPr id="20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993786-9018-4A65-A2A4-2D6AC4C89142}" type="slidenum">
              <a:rPr lang="zh-CN" altLang="en-US"/>
              <a:pPr/>
              <a:t>47</a:t>
            </a:fld>
            <a:endParaRPr lang="en-US" altLang="zh-CN"/>
          </a:p>
        </p:txBody>
      </p:sp>
      <p:graphicFrame>
        <p:nvGraphicFramePr>
          <p:cNvPr id="834562" name="Object 2"/>
          <p:cNvGraphicFramePr>
            <a:graphicFrameLocks noChangeAspect="1"/>
          </p:cNvGraphicFramePr>
          <p:nvPr/>
        </p:nvGraphicFramePr>
        <p:xfrm>
          <a:off x="611188" y="982663"/>
          <a:ext cx="7551737" cy="554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586" name="Visio" r:id="rId3" imgW="5536794" imgH="4063359" progId="Visio.Drawing.11">
                  <p:embed/>
                </p:oleObj>
              </mc:Choice>
              <mc:Fallback>
                <p:oleObj name="Visio" r:id="rId3" imgW="5536794" imgH="4063359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982663"/>
                        <a:ext cx="7551737" cy="554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4563" name="Rectangle 3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34564" name="Rectangle 4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834596" name="Group 36"/>
          <p:cNvGrpSpPr>
            <a:grpSpLocks/>
          </p:cNvGrpSpPr>
          <p:nvPr/>
        </p:nvGrpSpPr>
        <p:grpSpPr bwMode="auto">
          <a:xfrm>
            <a:off x="5653088" y="622300"/>
            <a:ext cx="3240087" cy="1511300"/>
            <a:chOff x="3561" y="392"/>
            <a:chExt cx="2041" cy="952"/>
          </a:xfrm>
        </p:grpSpPr>
        <p:sp>
          <p:nvSpPr>
            <p:cNvPr id="834581" name="Text Box 21"/>
            <p:cNvSpPr txBox="1">
              <a:spLocks noChangeArrowheads="1"/>
            </p:cNvSpPr>
            <p:nvPr/>
          </p:nvSpPr>
          <p:spPr bwMode="auto">
            <a:xfrm>
              <a:off x="5012" y="437"/>
              <a:ext cx="590" cy="27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/>
            <a:lstStyle/>
            <a:p>
              <a:pPr algn="r">
                <a:buClrTx/>
                <a:buFontTx/>
                <a:buNone/>
              </a:pPr>
              <a:r>
                <a:rPr lang="zh-CN" altLang="en-US" sz="2000"/>
                <a:t>输出</a:t>
              </a:r>
              <a:endParaRPr lang="zh-CN" altLang="en-US" sz="2000">
                <a:latin typeface="Arial" charset="0"/>
              </a:endParaRPr>
            </a:p>
          </p:txBody>
        </p:sp>
        <p:sp>
          <p:nvSpPr>
            <p:cNvPr id="834582" name="Text Box 22"/>
            <p:cNvSpPr txBox="1">
              <a:spLocks noChangeArrowheads="1"/>
            </p:cNvSpPr>
            <p:nvPr/>
          </p:nvSpPr>
          <p:spPr bwMode="auto">
            <a:xfrm>
              <a:off x="3607" y="618"/>
              <a:ext cx="578" cy="27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>
                <a:buClrTx/>
                <a:buFontTx/>
                <a:buNone/>
              </a:pPr>
              <a:r>
                <a:rPr lang="zh-CN" altLang="en-US" sz="2000"/>
                <a:t>输入</a:t>
              </a:r>
              <a:endParaRPr lang="zh-CN" altLang="en-US" sz="2000">
                <a:latin typeface="Arial" charset="0"/>
              </a:endParaRPr>
            </a:p>
          </p:txBody>
        </p:sp>
        <p:sp>
          <p:nvSpPr>
            <p:cNvPr id="834584" name="Text Box 24"/>
            <p:cNvSpPr txBox="1">
              <a:spLocks noChangeArrowheads="1"/>
            </p:cNvSpPr>
            <p:nvPr/>
          </p:nvSpPr>
          <p:spPr bwMode="auto">
            <a:xfrm>
              <a:off x="4877" y="1072"/>
              <a:ext cx="681" cy="27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>
                <a:buClrTx/>
                <a:buFontTx/>
                <a:buNone/>
              </a:pPr>
              <a:r>
                <a:rPr lang="en-US" altLang="zh-CN"/>
                <a:t>OC</a:t>
              </a:r>
              <a:r>
                <a:rPr lang="zh-CN" altLang="en-US"/>
                <a:t>门</a:t>
              </a:r>
              <a:endParaRPr lang="zh-CN" altLang="en-US">
                <a:latin typeface="Arial" charset="0"/>
              </a:endParaRPr>
            </a:p>
          </p:txBody>
        </p:sp>
        <p:sp>
          <p:nvSpPr>
            <p:cNvPr id="834586" name="Line 26"/>
            <p:cNvSpPr>
              <a:spLocks noChangeShapeType="1"/>
            </p:cNvSpPr>
            <p:nvPr/>
          </p:nvSpPr>
          <p:spPr bwMode="auto">
            <a:xfrm>
              <a:off x="4423" y="573"/>
              <a:ext cx="0" cy="3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lg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87" name="Line 27"/>
            <p:cNvSpPr>
              <a:spLocks noChangeShapeType="1"/>
            </p:cNvSpPr>
            <p:nvPr/>
          </p:nvSpPr>
          <p:spPr bwMode="auto">
            <a:xfrm flipH="1">
              <a:off x="4423" y="573"/>
              <a:ext cx="182" cy="1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lg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88" name="Line 28"/>
            <p:cNvSpPr>
              <a:spLocks noChangeShapeType="1"/>
            </p:cNvSpPr>
            <p:nvPr/>
          </p:nvSpPr>
          <p:spPr bwMode="auto">
            <a:xfrm>
              <a:off x="4423" y="800"/>
              <a:ext cx="227" cy="1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lg"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89" name="Line 29"/>
            <p:cNvSpPr>
              <a:spLocks noChangeShapeType="1"/>
            </p:cNvSpPr>
            <p:nvPr/>
          </p:nvSpPr>
          <p:spPr bwMode="auto">
            <a:xfrm>
              <a:off x="4015" y="755"/>
              <a:ext cx="40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lg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90" name="Line 30"/>
            <p:cNvSpPr>
              <a:spLocks noChangeShapeType="1"/>
            </p:cNvSpPr>
            <p:nvPr/>
          </p:nvSpPr>
          <p:spPr bwMode="auto">
            <a:xfrm>
              <a:off x="4650" y="982"/>
              <a:ext cx="0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lg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91" name="Line 31"/>
            <p:cNvSpPr>
              <a:spLocks noChangeShapeType="1"/>
            </p:cNvSpPr>
            <p:nvPr/>
          </p:nvSpPr>
          <p:spPr bwMode="auto">
            <a:xfrm>
              <a:off x="4559" y="1208"/>
              <a:ext cx="18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med" len="lg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92" name="Line 32"/>
            <p:cNvSpPr>
              <a:spLocks noChangeShapeType="1"/>
            </p:cNvSpPr>
            <p:nvPr/>
          </p:nvSpPr>
          <p:spPr bwMode="auto">
            <a:xfrm>
              <a:off x="4605" y="573"/>
              <a:ext cx="4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lg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93" name="Oval 33"/>
            <p:cNvSpPr>
              <a:spLocks noChangeArrowheads="1"/>
            </p:cNvSpPr>
            <p:nvPr/>
          </p:nvSpPr>
          <p:spPr bwMode="auto">
            <a:xfrm>
              <a:off x="5058" y="528"/>
              <a:ext cx="91" cy="91"/>
            </a:xfrm>
            <a:prstGeom prst="ellipse">
              <a:avLst/>
            </a:prstGeom>
            <a:noFill/>
            <a:ln w="38100" algn="ctr">
              <a:solidFill>
                <a:schemeClr val="tx1"/>
              </a:solidFill>
              <a:round/>
              <a:headEnd type="none" w="med" len="lg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95" name="Rectangle 35"/>
            <p:cNvSpPr>
              <a:spLocks noChangeArrowheads="1"/>
            </p:cNvSpPr>
            <p:nvPr/>
          </p:nvSpPr>
          <p:spPr bwMode="auto">
            <a:xfrm>
              <a:off x="3561" y="392"/>
              <a:ext cx="1316" cy="907"/>
            </a:xfrm>
            <a:prstGeom prst="rect">
              <a:avLst/>
            </a:prstGeom>
            <a:noFill/>
            <a:ln w="28575" algn="ctr">
              <a:solidFill>
                <a:srgbClr val="0000FF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91" name="Rectangle 7"/>
          <p:cNvSpPr>
            <a:spLocks noGrp="1" noChangeArrowheads="1"/>
          </p:cNvSpPr>
          <p:nvPr>
            <p:ph idx="1"/>
          </p:nvPr>
        </p:nvSpPr>
        <p:spPr>
          <a:xfrm>
            <a:off x="179388" y="333375"/>
            <a:ext cx="5688012" cy="576263"/>
          </a:xfrm>
          <a:noFill/>
          <a:ln/>
        </p:spPr>
        <p:txBody>
          <a:bodyPr/>
          <a:lstStyle/>
          <a:p>
            <a:pPr marL="533400" indent="-533400">
              <a:buFont typeface="Wingdings" pitchFamily="2" charset="2"/>
              <a:buNone/>
            </a:pPr>
            <a:r>
              <a:rPr lang="en-US" altLang="zh-CN" sz="2800" b="1">
                <a:latin typeface="Times New Roman" pitchFamily="18" charset="0"/>
              </a:rPr>
              <a:t>【</a:t>
            </a:r>
            <a:r>
              <a:rPr lang="zh-CN" altLang="en-US" sz="2800" b="1">
                <a:latin typeface="Times New Roman" pitchFamily="18" charset="0"/>
              </a:rPr>
              <a:t>附</a:t>
            </a:r>
            <a:r>
              <a:rPr lang="en-US" altLang="zh-CN" sz="2800" b="1">
                <a:latin typeface="Times New Roman" pitchFamily="18" charset="0"/>
              </a:rPr>
              <a:t>】OC</a:t>
            </a:r>
            <a:r>
              <a:rPr lang="zh-CN" altLang="en-US" sz="2800" b="1">
                <a:latin typeface="Times New Roman" pitchFamily="18" charset="0"/>
              </a:rPr>
              <a:t>门上拉电阻</a:t>
            </a:r>
            <a:r>
              <a:rPr lang="en-US" altLang="zh-CN" sz="2800" b="1">
                <a:latin typeface="Times New Roman" pitchFamily="18" charset="0"/>
              </a:rPr>
              <a:t>R</a:t>
            </a:r>
            <a:r>
              <a:rPr lang="en-US" altLang="zh-CN" sz="1800" b="1">
                <a:latin typeface="Times New Roman" pitchFamily="18" charset="0"/>
              </a:rPr>
              <a:t>P</a:t>
            </a:r>
            <a:r>
              <a:rPr lang="zh-CN" altLang="en-US" sz="2800" b="1">
                <a:latin typeface="Times New Roman" pitchFamily="18" charset="0"/>
              </a:rPr>
              <a:t>的计算</a:t>
            </a: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C290F3-6CCD-462D-A6DB-A7364995C361}" type="slidenum">
              <a:rPr lang="zh-CN" altLang="en-US"/>
              <a:pPr/>
              <a:t>48</a:t>
            </a:fld>
            <a:endParaRPr lang="en-US" altLang="zh-CN"/>
          </a:p>
        </p:txBody>
      </p:sp>
      <p:sp>
        <p:nvSpPr>
          <p:cNvPr id="835587" name="Rectangle 3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35588" name="Rectangle 4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835589" name="Object 5"/>
          <p:cNvGraphicFramePr>
            <a:graphicFrameLocks noChangeAspect="1"/>
          </p:cNvGraphicFramePr>
          <p:nvPr/>
        </p:nvGraphicFramePr>
        <p:xfrm>
          <a:off x="2339975" y="350838"/>
          <a:ext cx="6804025" cy="499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640" name="Visio" r:id="rId3" imgW="5536794" imgH="4063359" progId="Visio.Drawing.11">
                  <p:embed/>
                </p:oleObj>
              </mc:Choice>
              <mc:Fallback>
                <p:oleObj name="Visio" r:id="rId3" imgW="5536794" imgH="4063359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50838"/>
                        <a:ext cx="6804025" cy="4992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5592" name="Rectangle 8"/>
          <p:cNvSpPr>
            <a:spLocks noChangeArrowheads="1"/>
          </p:cNvSpPr>
          <p:nvPr/>
        </p:nvSpPr>
        <p:spPr bwMode="auto">
          <a:xfrm>
            <a:off x="323850" y="1784350"/>
            <a:ext cx="2592388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>
              <a:buClr>
                <a:srgbClr val="33CC33"/>
              </a:buClr>
            </a:pPr>
            <a:r>
              <a:rPr lang="zh-CN" altLang="en-US">
                <a:solidFill>
                  <a:schemeClr val="bg2"/>
                </a:solidFill>
              </a:rPr>
              <a:t>当所有</a:t>
            </a:r>
            <a:r>
              <a:rPr lang="en-US" altLang="zh-CN">
                <a:solidFill>
                  <a:schemeClr val="bg2"/>
                </a:solidFill>
              </a:rPr>
              <a:t>OC</a:t>
            </a:r>
            <a:r>
              <a:rPr lang="zh-CN" altLang="en-US">
                <a:solidFill>
                  <a:schemeClr val="bg2"/>
                </a:solidFill>
              </a:rPr>
              <a:t>门器件均输出为高时，必须保证</a:t>
            </a:r>
            <a:r>
              <a:rPr lang="en-US" altLang="zh-CN">
                <a:solidFill>
                  <a:schemeClr val="bg2"/>
                </a:solidFill>
              </a:rPr>
              <a:t>V</a:t>
            </a:r>
            <a:r>
              <a:rPr lang="en-US" altLang="zh-CN" sz="1600">
                <a:solidFill>
                  <a:schemeClr val="bg2"/>
                </a:solidFill>
              </a:rPr>
              <a:t>OH</a:t>
            </a:r>
            <a:r>
              <a:rPr lang="zh-CN" altLang="en-US">
                <a:solidFill>
                  <a:schemeClr val="bg2"/>
                </a:solidFill>
              </a:rPr>
              <a:t>不低于</a:t>
            </a:r>
            <a:r>
              <a:rPr lang="en-US" altLang="zh-CN">
                <a:solidFill>
                  <a:schemeClr val="bg2"/>
                </a:solidFill>
              </a:rPr>
              <a:t>2.7V</a:t>
            </a:r>
            <a:r>
              <a:rPr lang="zh-CN" altLang="en-US">
                <a:solidFill>
                  <a:schemeClr val="bg2"/>
                </a:solidFill>
              </a:rPr>
              <a:t>。</a:t>
            </a:r>
          </a:p>
          <a:p>
            <a:pPr algn="l">
              <a:buClr>
                <a:srgbClr val="33CC33"/>
              </a:buClr>
            </a:pPr>
            <a:endParaRPr lang="zh-CN" altLang="en-US">
              <a:solidFill>
                <a:schemeClr val="bg2"/>
              </a:solidFill>
            </a:endParaRPr>
          </a:p>
          <a:p>
            <a:pPr algn="l">
              <a:buClr>
                <a:srgbClr val="33CC33"/>
              </a:buClr>
            </a:pPr>
            <a:r>
              <a:rPr lang="zh-CN" altLang="en-US">
                <a:solidFill>
                  <a:schemeClr val="bg2"/>
                </a:solidFill>
              </a:rPr>
              <a:t>（此时，流入</a:t>
            </a:r>
            <a:r>
              <a:rPr lang="en-US" altLang="zh-CN">
                <a:solidFill>
                  <a:schemeClr val="bg2"/>
                </a:solidFill>
              </a:rPr>
              <a:t>OC</a:t>
            </a:r>
            <a:r>
              <a:rPr lang="zh-CN" altLang="en-US">
                <a:solidFill>
                  <a:schemeClr val="bg2"/>
                </a:solidFill>
              </a:rPr>
              <a:t>门的电流由</a:t>
            </a:r>
            <a:r>
              <a:rPr lang="en-US" altLang="zh-CN">
                <a:solidFill>
                  <a:schemeClr val="bg2"/>
                </a:solidFill>
              </a:rPr>
              <a:t>m</a:t>
            </a:r>
            <a:r>
              <a:rPr lang="zh-CN" altLang="en-US">
                <a:solidFill>
                  <a:schemeClr val="bg2"/>
                </a:solidFill>
              </a:rPr>
              <a:t>个</a:t>
            </a:r>
            <a:r>
              <a:rPr lang="en-US" altLang="zh-CN">
                <a:solidFill>
                  <a:schemeClr val="bg2"/>
                </a:solidFill>
              </a:rPr>
              <a:t>OC</a:t>
            </a:r>
            <a:r>
              <a:rPr lang="zh-CN" altLang="en-US">
                <a:solidFill>
                  <a:schemeClr val="bg2"/>
                </a:solidFill>
              </a:rPr>
              <a:t>门共同分担）</a:t>
            </a:r>
          </a:p>
        </p:txBody>
      </p:sp>
      <p:graphicFrame>
        <p:nvGraphicFramePr>
          <p:cNvPr id="83559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466621"/>
              </p:ext>
            </p:extLst>
          </p:nvPr>
        </p:nvGraphicFramePr>
        <p:xfrm>
          <a:off x="159566" y="5229250"/>
          <a:ext cx="85471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641" name="公式" r:id="rId5" imgW="4381200" imgH="457200" progId="Equation.3">
                  <p:embed/>
                </p:oleObj>
              </mc:Choice>
              <mc:Fallback>
                <p:oleObj name="公式" r:id="rId5" imgW="4381200" imgH="4572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566" y="5229250"/>
                        <a:ext cx="8547100" cy="898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5608" name="AutoShape 24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243888" y="404813"/>
            <a:ext cx="504825" cy="504825"/>
          </a:xfrm>
          <a:prstGeom prst="actionButtonInformation">
            <a:avLst/>
          </a:prstGeom>
          <a:ln>
            <a:headEnd type="none" w="med" len="lg"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8046" y="5458984"/>
            <a:ext cx="110781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zh-CN" i="1" dirty="0" smtClean="0"/>
              <a:t>R </a:t>
            </a:r>
            <a:r>
              <a:rPr lang="zh-CN" altLang="en-US" dirty="0" smtClean="0">
                <a:latin typeface="+mn-ea"/>
                <a:ea typeface="+mn-ea"/>
              </a:rPr>
              <a:t>≤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5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5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615" name="Rectangle 7"/>
          <p:cNvSpPr>
            <a:spLocks noGrp="1" noChangeArrowheads="1"/>
          </p:cNvSpPr>
          <p:nvPr>
            <p:ph idx="1"/>
          </p:nvPr>
        </p:nvSpPr>
        <p:spPr>
          <a:xfrm>
            <a:off x="179388" y="333375"/>
            <a:ext cx="5688012" cy="576263"/>
          </a:xfrm>
          <a:noFill/>
          <a:ln/>
        </p:spPr>
        <p:txBody>
          <a:bodyPr/>
          <a:lstStyle/>
          <a:p>
            <a:pPr marL="533400" indent="-533400">
              <a:buFont typeface="Wingdings" pitchFamily="2" charset="2"/>
              <a:buNone/>
            </a:pPr>
            <a:r>
              <a:rPr lang="en-US" altLang="zh-CN" sz="2800" b="1" dirty="0">
                <a:latin typeface="Times New Roman" pitchFamily="18" charset="0"/>
              </a:rPr>
              <a:t>【</a:t>
            </a:r>
            <a:r>
              <a:rPr lang="zh-CN" altLang="en-US" sz="2800" b="1" dirty="0">
                <a:latin typeface="Times New Roman" pitchFamily="18" charset="0"/>
              </a:rPr>
              <a:t>附</a:t>
            </a:r>
            <a:r>
              <a:rPr lang="en-US" altLang="zh-CN" sz="2800" b="1" dirty="0">
                <a:latin typeface="Times New Roman" pitchFamily="18" charset="0"/>
              </a:rPr>
              <a:t>】OC</a:t>
            </a:r>
            <a:r>
              <a:rPr lang="zh-CN" altLang="en-US" sz="2800" b="1" dirty="0">
                <a:latin typeface="Times New Roman" pitchFamily="18" charset="0"/>
              </a:rPr>
              <a:t>门上拉电阻</a:t>
            </a:r>
            <a:r>
              <a:rPr lang="en-US" altLang="zh-CN" sz="2800" b="1" dirty="0">
                <a:latin typeface="Times New Roman" pitchFamily="18" charset="0"/>
              </a:rPr>
              <a:t>R</a:t>
            </a:r>
            <a:r>
              <a:rPr lang="en-US" altLang="zh-CN" sz="1800" b="1" dirty="0">
                <a:latin typeface="Times New Roman" pitchFamily="18" charset="0"/>
              </a:rPr>
              <a:t>P</a:t>
            </a:r>
            <a:r>
              <a:rPr lang="zh-CN" altLang="en-US" sz="2800" b="1" dirty="0">
                <a:latin typeface="Times New Roman" pitchFamily="18" charset="0"/>
              </a:rPr>
              <a:t>的计算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611241-F99D-4750-B5A1-DD309CBDEA4A}" type="slidenum">
              <a:rPr lang="zh-CN" altLang="en-US"/>
              <a:pPr/>
              <a:t>49</a:t>
            </a:fld>
            <a:endParaRPr lang="en-US" altLang="zh-CN"/>
          </a:p>
        </p:txBody>
      </p:sp>
      <p:sp>
        <p:nvSpPr>
          <p:cNvPr id="836611" name="Rectangle 3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36612" name="Rectangle 4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836614" name="Object 6"/>
          <p:cNvGraphicFramePr>
            <a:graphicFrameLocks noChangeAspect="1"/>
          </p:cNvGraphicFramePr>
          <p:nvPr/>
        </p:nvGraphicFramePr>
        <p:xfrm>
          <a:off x="2700338" y="355600"/>
          <a:ext cx="6443662" cy="472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666" name="Visio" r:id="rId3" imgW="5536794" imgH="4063359" progId="Visio.Drawing.11">
                  <p:embed/>
                </p:oleObj>
              </mc:Choice>
              <mc:Fallback>
                <p:oleObj name="Visio" r:id="rId3" imgW="5536794" imgH="4063359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55600"/>
                        <a:ext cx="6443662" cy="472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6618" name="Rectangle 10"/>
          <p:cNvSpPr>
            <a:spLocks noChangeArrowheads="1"/>
          </p:cNvSpPr>
          <p:nvPr/>
        </p:nvSpPr>
        <p:spPr bwMode="auto">
          <a:xfrm>
            <a:off x="323850" y="1074738"/>
            <a:ext cx="2592388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>
              <a:buClr>
                <a:srgbClr val="33CC33"/>
              </a:buClr>
            </a:pPr>
            <a:r>
              <a:rPr lang="zh-CN" altLang="en-US">
                <a:solidFill>
                  <a:srgbClr val="006600"/>
                </a:solidFill>
              </a:rPr>
              <a:t>当只有一个</a:t>
            </a:r>
            <a:r>
              <a:rPr lang="en-US" altLang="zh-CN">
                <a:solidFill>
                  <a:srgbClr val="006600"/>
                </a:solidFill>
              </a:rPr>
              <a:t>OC</a:t>
            </a:r>
            <a:r>
              <a:rPr lang="zh-CN" altLang="en-US">
                <a:solidFill>
                  <a:srgbClr val="006600"/>
                </a:solidFill>
              </a:rPr>
              <a:t>门器件输出为低时，必须保证</a:t>
            </a:r>
            <a:r>
              <a:rPr lang="en-US" altLang="zh-CN">
                <a:solidFill>
                  <a:srgbClr val="006600"/>
                </a:solidFill>
              </a:rPr>
              <a:t>V</a:t>
            </a:r>
            <a:r>
              <a:rPr lang="en-US" altLang="zh-CN" sz="1600">
                <a:solidFill>
                  <a:srgbClr val="006600"/>
                </a:solidFill>
              </a:rPr>
              <a:t>OL</a:t>
            </a:r>
            <a:r>
              <a:rPr lang="zh-CN" altLang="en-US">
                <a:solidFill>
                  <a:srgbClr val="006600"/>
                </a:solidFill>
              </a:rPr>
              <a:t>不高于</a:t>
            </a:r>
            <a:r>
              <a:rPr lang="en-US" altLang="zh-CN">
                <a:solidFill>
                  <a:srgbClr val="006600"/>
                </a:solidFill>
              </a:rPr>
              <a:t>0.5V</a:t>
            </a:r>
          </a:p>
          <a:p>
            <a:pPr algn="l">
              <a:buClr>
                <a:srgbClr val="33CC33"/>
              </a:buClr>
            </a:pPr>
            <a:r>
              <a:rPr lang="zh-CN" altLang="en-US">
                <a:solidFill>
                  <a:srgbClr val="006600"/>
                </a:solidFill>
              </a:rPr>
              <a:t>（此时，输出为低的</a:t>
            </a:r>
            <a:r>
              <a:rPr lang="en-US" altLang="zh-CN">
                <a:solidFill>
                  <a:srgbClr val="006600"/>
                </a:solidFill>
              </a:rPr>
              <a:t>OC</a:t>
            </a:r>
            <a:r>
              <a:rPr lang="zh-CN" altLang="en-US">
                <a:solidFill>
                  <a:srgbClr val="006600"/>
                </a:solidFill>
              </a:rPr>
              <a:t>门必须承受电路中的全部电流，其他几个</a:t>
            </a:r>
            <a:r>
              <a:rPr lang="en-US" altLang="zh-CN">
                <a:solidFill>
                  <a:srgbClr val="006600"/>
                </a:solidFill>
              </a:rPr>
              <a:t>OC</a:t>
            </a:r>
            <a:r>
              <a:rPr lang="zh-CN" altLang="en-US">
                <a:solidFill>
                  <a:srgbClr val="006600"/>
                </a:solidFill>
              </a:rPr>
              <a:t>门中无电流，</a:t>
            </a:r>
            <a:r>
              <a:rPr lang="en-US" altLang="zh-CN">
                <a:solidFill>
                  <a:srgbClr val="006600"/>
                </a:solidFill>
              </a:rPr>
              <a:t>R</a:t>
            </a:r>
            <a:r>
              <a:rPr lang="en-US" altLang="zh-CN" sz="1600">
                <a:solidFill>
                  <a:srgbClr val="006600"/>
                </a:solidFill>
              </a:rPr>
              <a:t>P</a:t>
            </a:r>
            <a:r>
              <a:rPr lang="zh-CN" altLang="en-US">
                <a:solidFill>
                  <a:srgbClr val="006600"/>
                </a:solidFill>
              </a:rPr>
              <a:t>限流）</a:t>
            </a:r>
          </a:p>
        </p:txBody>
      </p:sp>
      <p:graphicFrame>
        <p:nvGraphicFramePr>
          <p:cNvPr id="83661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979244"/>
              </p:ext>
            </p:extLst>
          </p:nvPr>
        </p:nvGraphicFramePr>
        <p:xfrm>
          <a:off x="251400" y="4905790"/>
          <a:ext cx="8088313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667" name="公式" r:id="rId5" imgW="3835080" imgH="457200" progId="Equation.3">
                  <p:embed/>
                </p:oleObj>
              </mc:Choice>
              <mc:Fallback>
                <p:oleObj name="公式" r:id="rId5" imgW="3835080" imgH="45720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00" y="4905790"/>
                        <a:ext cx="8088313" cy="971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6620" name="Rectangle 12"/>
          <p:cNvSpPr>
            <a:spLocks noChangeArrowheads="1"/>
          </p:cNvSpPr>
          <p:nvPr/>
        </p:nvSpPr>
        <p:spPr bwMode="auto">
          <a:xfrm>
            <a:off x="250825" y="5949950"/>
            <a:ext cx="76914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>
              <a:buClrTx/>
              <a:buFontTx/>
              <a:buNone/>
            </a:pPr>
            <a:r>
              <a:rPr lang="zh-CN" altLang="en-US" dirty="0">
                <a:solidFill>
                  <a:srgbClr val="CC3300"/>
                </a:solidFill>
              </a:rPr>
              <a:t>所以电阻选取应在</a:t>
            </a:r>
            <a:r>
              <a:rPr lang="en-US" altLang="zh-CN" dirty="0">
                <a:solidFill>
                  <a:srgbClr val="CC3300"/>
                </a:solidFill>
              </a:rPr>
              <a:t>625</a:t>
            </a:r>
            <a:r>
              <a:rPr lang="zh-CN" altLang="en-US" dirty="0" smtClean="0">
                <a:solidFill>
                  <a:srgbClr val="CC3300"/>
                </a:solidFill>
              </a:rPr>
              <a:t>～</a:t>
            </a:r>
            <a:r>
              <a:rPr lang="en-US" altLang="zh-CN" dirty="0" smtClean="0">
                <a:solidFill>
                  <a:srgbClr val="CC3300"/>
                </a:solidFill>
              </a:rPr>
              <a:t>12K</a:t>
            </a:r>
            <a:r>
              <a:rPr lang="zh-CN" altLang="en-US" dirty="0">
                <a:solidFill>
                  <a:srgbClr val="CC3300"/>
                </a:solidFill>
              </a:rPr>
              <a:t>之间。 </a:t>
            </a:r>
            <a:r>
              <a:rPr lang="en-US" altLang="en-US" dirty="0">
                <a:solidFill>
                  <a:srgbClr val="CC3300"/>
                </a:solidFill>
                <a:latin typeface="+mn-ea"/>
                <a:ea typeface="+mn-ea"/>
              </a:rPr>
              <a:t>→</a:t>
            </a:r>
            <a:r>
              <a:rPr lang="en-US" altLang="zh-CN" dirty="0">
                <a:solidFill>
                  <a:srgbClr val="CC3300"/>
                </a:solidFill>
              </a:rPr>
              <a:t> </a:t>
            </a:r>
            <a:r>
              <a:rPr lang="zh-CN" altLang="en-US" dirty="0">
                <a:solidFill>
                  <a:srgbClr val="CC3300"/>
                </a:solidFill>
              </a:rPr>
              <a:t>电容 </a:t>
            </a:r>
            <a:r>
              <a:rPr lang="en-US" altLang="en-US" dirty="0">
                <a:solidFill>
                  <a:srgbClr val="CC3300"/>
                </a:solidFill>
                <a:latin typeface="+mn-ea"/>
                <a:ea typeface="+mn-ea"/>
              </a:rPr>
              <a:t>→</a:t>
            </a:r>
            <a:r>
              <a:rPr lang="en-US" altLang="zh-CN" dirty="0">
                <a:solidFill>
                  <a:srgbClr val="CC3300"/>
                </a:solidFill>
              </a:rPr>
              <a:t> </a:t>
            </a:r>
            <a:r>
              <a:rPr lang="zh-CN" altLang="en-US" dirty="0">
                <a:solidFill>
                  <a:srgbClr val="CC3300"/>
                </a:solidFill>
              </a:rPr>
              <a:t>开关速度</a:t>
            </a:r>
          </a:p>
        </p:txBody>
      </p:sp>
      <p:sp>
        <p:nvSpPr>
          <p:cNvPr id="836632" name="AutoShape 24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243888" y="404813"/>
            <a:ext cx="504825" cy="504825"/>
          </a:xfrm>
          <a:prstGeom prst="actionButtonInformation">
            <a:avLst/>
          </a:prstGeom>
          <a:ln>
            <a:headEnd type="none" w="med" len="lg"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79389" y="5156100"/>
            <a:ext cx="1174612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zh-CN" i="1" dirty="0" smtClean="0"/>
              <a:t>R </a:t>
            </a:r>
            <a:r>
              <a:rPr lang="zh-CN" altLang="en-US" dirty="0" smtClean="0">
                <a:latin typeface="+mn-ea"/>
                <a:ea typeface="+mn-ea"/>
              </a:rPr>
              <a:t>≥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6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6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6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36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66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1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4.3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总线的驱动与控制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一、总线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竞争与负载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23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06C93-DBE1-4DBE-A2FD-AB3CB481CDA4}" type="slidenum">
              <a:rPr lang="zh-CN" altLang="en-US"/>
              <a:pPr/>
              <a:t>5</a:t>
            </a:fld>
            <a:endParaRPr lang="en-US" altLang="zh-CN"/>
          </a:p>
        </p:txBody>
      </p:sp>
      <p:pic>
        <p:nvPicPr>
          <p:cNvPr id="824324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35125" y="1585755"/>
            <a:ext cx="2657475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Box 31"/>
          <p:cNvSpPr txBox="1"/>
          <p:nvPr/>
        </p:nvSpPr>
        <p:spPr>
          <a:xfrm>
            <a:off x="7092350" y="2092760"/>
            <a:ext cx="936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smtClean="0">
                <a:ea typeface="+mn-ea"/>
                <a:cs typeface="Times New Roman" pitchFamily="18" charset="0"/>
              </a:rPr>
              <a:t>100</a:t>
            </a:r>
            <a:endParaRPr lang="zh-CN" altLang="en-US" sz="2000">
              <a:ea typeface="+mn-ea"/>
              <a:cs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740440" y="3501010"/>
            <a:ext cx="648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smtClean="0">
                <a:ea typeface="+mn-ea"/>
                <a:cs typeface="Times New Roman" pitchFamily="18" charset="0"/>
              </a:rPr>
              <a:t>3k</a:t>
            </a:r>
            <a:endParaRPr lang="zh-CN" altLang="en-US" sz="2000">
              <a:ea typeface="+mn-ea"/>
              <a:cs typeface="Times New Roman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40190" y="1516680"/>
            <a:ext cx="936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i="1" smtClean="0">
                <a:ea typeface="+mn-ea"/>
                <a:cs typeface="Times New Roman" pitchFamily="18" charset="0"/>
              </a:rPr>
              <a:t>U</a:t>
            </a:r>
            <a:r>
              <a:rPr lang="en-US" altLang="zh-CN" sz="2000" baseline="-25000" smtClean="0">
                <a:ea typeface="+mn-ea"/>
                <a:cs typeface="Times New Roman" pitchFamily="18" charset="0"/>
              </a:rPr>
              <a:t>CC</a:t>
            </a:r>
            <a:endParaRPr lang="zh-CN" altLang="en-US" sz="2000" baseline="-25000">
              <a:ea typeface="+mn-ea"/>
              <a:cs typeface="Times New Roman" pitchFamily="18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48640" y="1556740"/>
            <a:ext cx="4671449" cy="4032559"/>
          </a:xfrm>
          <a:prstGeom prst="rect">
            <a:avLst/>
          </a:prstGeom>
          <a:noFill/>
          <a:ln w="28575" cap="flat" cmpd="sng" algn="ctr">
            <a:solidFill>
              <a:srgbClr val="FF6600"/>
            </a:solidFill>
            <a:prstDash val="dash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9" name="Text Box 15"/>
          <p:cNvSpPr txBox="1">
            <a:spLocks noChangeArrowheads="1"/>
          </p:cNvSpPr>
          <p:nvPr/>
        </p:nvSpPr>
        <p:spPr bwMode="auto">
          <a:xfrm>
            <a:off x="395420" y="1095075"/>
            <a:ext cx="2357454" cy="461665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en-US" altLang="zh-CN" dirty="0" smtClean="0">
                <a:solidFill>
                  <a:srgbClr val="D60093"/>
                </a:solidFill>
                <a:cs typeface="Times New Roman" pitchFamily="18" charset="0"/>
              </a:rPr>
              <a:t>TTL</a:t>
            </a:r>
            <a:r>
              <a:rPr lang="zh-CN" altLang="en-US" dirty="0" smtClean="0">
                <a:solidFill>
                  <a:srgbClr val="D60093"/>
                </a:solidFill>
                <a:cs typeface="Times New Roman" pitchFamily="18" charset="0"/>
              </a:rPr>
              <a:t>与非门</a:t>
            </a:r>
            <a:endParaRPr lang="en-US" altLang="zh-CN" dirty="0">
              <a:solidFill>
                <a:srgbClr val="D60093"/>
              </a:solidFill>
              <a:cs typeface="Times New Roman" pitchFamily="18" charset="0"/>
            </a:endParaRPr>
          </a:p>
        </p:txBody>
      </p:sp>
      <p:sp>
        <p:nvSpPr>
          <p:cNvPr id="41" name="Text Box 15"/>
          <p:cNvSpPr txBox="1">
            <a:spLocks noChangeArrowheads="1"/>
          </p:cNvSpPr>
          <p:nvPr/>
        </p:nvSpPr>
        <p:spPr bwMode="auto">
          <a:xfrm>
            <a:off x="6607156" y="1095075"/>
            <a:ext cx="2357454" cy="461665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buClrTx/>
              <a:buFontTx/>
              <a:buNone/>
            </a:pPr>
            <a:r>
              <a:rPr lang="en-US" altLang="zh-CN" dirty="0" smtClean="0">
                <a:solidFill>
                  <a:srgbClr val="D60093"/>
                </a:solidFill>
                <a:cs typeface="Times New Roman" pitchFamily="18" charset="0"/>
              </a:rPr>
              <a:t>TTL</a:t>
            </a:r>
            <a:r>
              <a:rPr lang="zh-CN" altLang="en-US" dirty="0" smtClean="0">
                <a:solidFill>
                  <a:srgbClr val="D60093"/>
                </a:solidFill>
                <a:cs typeface="Times New Roman" pitchFamily="18" charset="0"/>
              </a:rPr>
              <a:t>与非门</a:t>
            </a:r>
            <a:endParaRPr lang="en-US" altLang="zh-CN" dirty="0">
              <a:solidFill>
                <a:srgbClr val="D60093"/>
              </a:solidFill>
              <a:cs typeface="Times New Roman" pitchFamily="18" charset="0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7020341" y="1556740"/>
            <a:ext cx="1872260" cy="4032559"/>
          </a:xfrm>
          <a:prstGeom prst="rect">
            <a:avLst/>
          </a:prstGeom>
          <a:noFill/>
          <a:ln w="28575" cap="flat" cmpd="sng" algn="ctr">
            <a:solidFill>
              <a:srgbClr val="FF6600"/>
            </a:solidFill>
            <a:prstDash val="dash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82432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1755" y="1604805"/>
            <a:ext cx="6086475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Text Box 15"/>
          <p:cNvSpPr txBox="1">
            <a:spLocks noChangeArrowheads="1"/>
          </p:cNvSpPr>
          <p:nvPr/>
        </p:nvSpPr>
        <p:spPr bwMode="auto">
          <a:xfrm>
            <a:off x="5157050" y="3766572"/>
            <a:ext cx="576262" cy="519112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800" dirty="0">
                <a:solidFill>
                  <a:srgbClr val="FF0000"/>
                </a:solidFill>
                <a:latin typeface="Arial" charset="0"/>
              </a:rPr>
              <a:t>0</a:t>
            </a:r>
          </a:p>
        </p:txBody>
      </p:sp>
      <p:sp>
        <p:nvSpPr>
          <p:cNvPr id="49" name="Text Box 16"/>
          <p:cNvSpPr txBox="1">
            <a:spLocks noChangeArrowheads="1"/>
          </p:cNvSpPr>
          <p:nvPr/>
        </p:nvSpPr>
        <p:spPr bwMode="auto">
          <a:xfrm>
            <a:off x="6588097" y="3717040"/>
            <a:ext cx="576263" cy="519112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800" dirty="0">
                <a:solidFill>
                  <a:srgbClr val="FF0000"/>
                </a:solidFill>
                <a:latin typeface="Arial" charset="0"/>
              </a:rPr>
              <a:t>1</a:t>
            </a:r>
          </a:p>
        </p:txBody>
      </p:sp>
      <p:cxnSp>
        <p:nvCxnSpPr>
          <p:cNvPr id="51" name="直接箭头连接符 50"/>
          <p:cNvCxnSpPr/>
          <p:nvPr/>
        </p:nvCxnSpPr>
        <p:spPr bwMode="auto">
          <a:xfrm>
            <a:off x="5590436" y="3928494"/>
            <a:ext cx="285752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7" name="直接箭头连接符 56"/>
          <p:cNvCxnSpPr/>
          <p:nvPr/>
        </p:nvCxnSpPr>
        <p:spPr bwMode="auto">
          <a:xfrm flipH="1">
            <a:off x="6377970" y="3931482"/>
            <a:ext cx="285752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8" name="直接连接符 57"/>
          <p:cNvCxnSpPr/>
          <p:nvPr/>
        </p:nvCxnSpPr>
        <p:spPr bwMode="auto">
          <a:xfrm rot="10800000">
            <a:off x="6948330" y="1844780"/>
            <a:ext cx="21603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63" name="直接连接符 62"/>
          <p:cNvCxnSpPr/>
          <p:nvPr/>
        </p:nvCxnSpPr>
        <p:spPr bwMode="auto">
          <a:xfrm rot="5400000">
            <a:off x="6264235" y="2744905"/>
            <a:ext cx="180025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64" name="直接连接符 63"/>
          <p:cNvCxnSpPr/>
          <p:nvPr/>
        </p:nvCxnSpPr>
        <p:spPr bwMode="auto">
          <a:xfrm rot="10800000">
            <a:off x="5076070" y="3645030"/>
            <a:ext cx="208028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65" name="直接箭头连接符 64"/>
          <p:cNvCxnSpPr/>
          <p:nvPr/>
        </p:nvCxnSpPr>
        <p:spPr bwMode="auto">
          <a:xfrm rot="5400000">
            <a:off x="4140734" y="4580366"/>
            <a:ext cx="187226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2" name="爆炸形 1 71"/>
          <p:cNvSpPr/>
          <p:nvPr/>
        </p:nvSpPr>
        <p:spPr bwMode="auto">
          <a:xfrm>
            <a:off x="7164360" y="2636890"/>
            <a:ext cx="857256" cy="1296591"/>
          </a:xfrm>
          <a:prstGeom prst="irregularSeal1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3" name="爆炸形 1 72"/>
          <p:cNvSpPr/>
          <p:nvPr/>
        </p:nvSpPr>
        <p:spPr bwMode="auto">
          <a:xfrm>
            <a:off x="4211950" y="3645030"/>
            <a:ext cx="857256" cy="1296591"/>
          </a:xfrm>
          <a:prstGeom prst="irregularSeal1">
            <a:avLst/>
          </a:prstGeom>
          <a:noFill/>
          <a:ln w="28575" cap="flat" cmpd="sng" algn="ctr">
            <a:solidFill>
              <a:srgbClr val="00FF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4" name="动作按钮: 上一张 73">
            <a:hlinkClick r:id="rId4" action="ppaction://hlinksldjump" highlightClick="1"/>
          </p:cNvPr>
          <p:cNvSpPr/>
          <p:nvPr/>
        </p:nvSpPr>
        <p:spPr bwMode="auto">
          <a:xfrm>
            <a:off x="8316520" y="5809906"/>
            <a:ext cx="571504" cy="571504"/>
          </a:xfrm>
          <a:prstGeom prst="actionButtonReturn">
            <a:avLst/>
          </a:prstGeom>
          <a:ln>
            <a:headEnd type="none" w="med" len="med"/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6" name="Text Box 15"/>
          <p:cNvSpPr txBox="1">
            <a:spLocks noChangeArrowheads="1"/>
          </p:cNvSpPr>
          <p:nvPr/>
        </p:nvSpPr>
        <p:spPr bwMode="auto">
          <a:xfrm>
            <a:off x="5292100" y="1167085"/>
            <a:ext cx="1584220" cy="461665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mtClean="0">
                <a:solidFill>
                  <a:srgbClr val="FF0000"/>
                </a:solidFill>
                <a:cs typeface="Times New Roman" pitchFamily="18" charset="0"/>
              </a:rPr>
              <a:t>（＋</a:t>
            </a:r>
            <a:r>
              <a:rPr lang="en-US" altLang="zh-CN" smtClean="0">
                <a:solidFill>
                  <a:srgbClr val="FF0000"/>
                </a:solidFill>
                <a:cs typeface="Times New Roman" pitchFamily="18" charset="0"/>
              </a:rPr>
              <a:t>5V</a:t>
            </a:r>
            <a:r>
              <a:rPr lang="zh-CN" altLang="en-US" smtClean="0">
                <a:solidFill>
                  <a:srgbClr val="FF0000"/>
                </a:solidFill>
                <a:cs typeface="Times New Roman" pitchFamily="18" charset="0"/>
              </a:rPr>
              <a:t>）</a:t>
            </a:r>
            <a:endParaRPr lang="en-US" altLang="zh-CN" dirty="0">
              <a:solidFill>
                <a:srgbClr val="FF0000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9" grpId="0"/>
      <p:bldP spid="72" grpId="0" animBg="1"/>
      <p:bldP spid="7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2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763713" y="1700213"/>
            <a:ext cx="7235825" cy="2592387"/>
          </a:xfrm>
          <a:noFill/>
          <a:ln/>
        </p:spPr>
        <p:txBody>
          <a:bodyPr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00"/>
                </a:solidFill>
                <a:ea typeface="黑体" pitchFamily="2" charset="-122"/>
              </a:rPr>
              <a:t>微机原理</a:t>
            </a:r>
            <a:r>
              <a:rPr lang="zh-CN" altLang="en-US" sz="4000" b="0" dirty="0">
                <a:solidFill>
                  <a:schemeClr val="bg1"/>
                </a:solidFill>
                <a:ea typeface="黑体" pitchFamily="2" charset="-122"/>
              </a:rPr>
              <a:t>及</a:t>
            </a:r>
            <a:r>
              <a:rPr lang="zh-CN" altLang="en-US" sz="4000" b="0" dirty="0">
                <a:solidFill>
                  <a:srgbClr val="FFFF00"/>
                </a:solidFill>
                <a:ea typeface="黑体" pitchFamily="2" charset="-122"/>
              </a:rPr>
              <a:t>接口技术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FF"/>
                </a:solidFill>
                <a:ea typeface="黑体" pitchFamily="2" charset="-122"/>
              </a:rPr>
              <a:t>第</a:t>
            </a:r>
            <a:r>
              <a:rPr lang="en-US" altLang="zh-CN" sz="7200" b="0" dirty="0">
                <a:solidFill>
                  <a:srgbClr val="FFFFFF"/>
                </a:solidFill>
                <a:ea typeface="黑体" pitchFamily="2" charset="-122"/>
              </a:rPr>
              <a:t>4</a:t>
            </a:r>
            <a:r>
              <a:rPr lang="zh-CN" altLang="en-US" sz="4000" b="0" dirty="0">
                <a:solidFill>
                  <a:srgbClr val="FFFFFF"/>
                </a:solidFill>
                <a:ea typeface="黑体" pitchFamily="2" charset="-122"/>
              </a:rPr>
              <a:t>章  总线</a:t>
            </a:r>
          </a:p>
        </p:txBody>
      </p:sp>
      <p:sp>
        <p:nvSpPr>
          <p:cNvPr id="849923" name="Rectangle 3"/>
          <p:cNvSpPr>
            <a:spLocks noChangeArrowheads="1"/>
          </p:cNvSpPr>
          <p:nvPr/>
        </p:nvSpPr>
        <p:spPr bwMode="auto">
          <a:xfrm>
            <a:off x="3059113" y="4579938"/>
            <a:ext cx="5905500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3600" dirty="0" smtClean="0">
                <a:ea typeface="楷体" panose="02010609060101010101" pitchFamily="49" charset="-122"/>
                <a:cs typeface="Times New Roman" panose="02020603050405020304" pitchFamily="18" charset="0"/>
              </a:rPr>
              <a:t>4.4  </a:t>
            </a:r>
            <a:r>
              <a:rPr lang="zh-CN" altLang="en-US" sz="3600" dirty="0">
                <a:ea typeface="楷体" panose="02010609060101010101" pitchFamily="49" charset="-122"/>
                <a:cs typeface="Times New Roman" panose="02020603050405020304" pitchFamily="18" charset="0"/>
              </a:rPr>
              <a:t>总线</a:t>
            </a:r>
            <a:r>
              <a:rPr lang="zh-CN" altLang="en-US" sz="3600" dirty="0" smtClean="0">
                <a:ea typeface="楷体" panose="02010609060101010101" pitchFamily="49" charset="-122"/>
                <a:cs typeface="Times New Roman" panose="02020603050405020304" pitchFamily="18" charset="0"/>
              </a:rPr>
              <a:t>设计中的</a:t>
            </a:r>
            <a:r>
              <a:rPr lang="zh-CN" altLang="en-US" sz="3600" dirty="0">
                <a:ea typeface="楷体" panose="02010609060101010101" pitchFamily="49" charset="-122"/>
                <a:cs typeface="Times New Roman" panose="02020603050405020304" pitchFamily="18" charset="0"/>
              </a:rPr>
              <a:t>工程问题</a:t>
            </a:r>
            <a:endParaRPr lang="en-US" altLang="zh-CN" sz="360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9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9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499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99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49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49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49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47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4.4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总线的工程设计问题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50946" name="Rectangle 2"/>
          <p:cNvSpPr>
            <a:spLocks noGrp="1" noChangeArrowheads="1"/>
          </p:cNvSpPr>
          <p:nvPr>
            <p:ph idx="1"/>
          </p:nvPr>
        </p:nvSpPr>
        <p:spPr>
          <a:xfrm>
            <a:off x="900113" y="1412875"/>
            <a:ext cx="8064500" cy="5256213"/>
          </a:xfrm>
        </p:spPr>
        <p:txBody>
          <a:bodyPr/>
          <a:lstStyle/>
          <a:p>
            <a:pPr marL="534988" indent="-534988">
              <a:buSzTx/>
              <a:buFont typeface="Wingdings" pitchFamily="2" charset="2"/>
              <a:buNone/>
            </a:pPr>
            <a:r>
              <a:rPr lang="zh-CN" altLang="en-US">
                <a:solidFill>
                  <a:schemeClr val="bg2"/>
                </a:solidFill>
                <a:ea typeface="黑体" pitchFamily="2" charset="-122"/>
              </a:rPr>
              <a:t>设计总线要考虑的问题：</a:t>
            </a:r>
          </a:p>
          <a:p>
            <a:pPr marL="534988" indent="-534988">
              <a:buClr>
                <a:srgbClr val="FF0000"/>
              </a:buClr>
              <a:buSzTx/>
              <a:buFont typeface="Wingdings" pitchFamily="2" charset="2"/>
              <a:buChar char="|"/>
            </a:pPr>
            <a:r>
              <a:rPr lang="zh-CN" altLang="en-US" b="1">
                <a:latin typeface="Times New Roman" pitchFamily="18" charset="0"/>
              </a:rPr>
              <a:t>不发生总线竞争</a:t>
            </a:r>
          </a:p>
          <a:p>
            <a:pPr marL="534988" indent="-534988">
              <a:buClr>
                <a:srgbClr val="FF0000"/>
              </a:buClr>
              <a:buSzTx/>
              <a:buFont typeface="Wingdings" pitchFamily="2" charset="2"/>
              <a:buChar char="|"/>
            </a:pPr>
            <a:r>
              <a:rPr lang="zh-CN" altLang="en-US" b="1">
                <a:latin typeface="Times New Roman" pitchFamily="18" charset="0"/>
              </a:rPr>
              <a:t>总线负载</a:t>
            </a:r>
          </a:p>
          <a:p>
            <a:pPr marL="534988" indent="-534988">
              <a:buClr>
                <a:srgbClr val="0000FF"/>
              </a:buClr>
              <a:buSzTx/>
              <a:buFont typeface="Wingdings" pitchFamily="2" charset="2"/>
              <a:buChar char="T"/>
            </a:pPr>
            <a:r>
              <a:rPr lang="zh-CN" altLang="en-US" b="1">
                <a:latin typeface="Times New Roman" pitchFamily="18" charset="0"/>
              </a:rPr>
              <a:t>交叉串扰</a:t>
            </a:r>
          </a:p>
          <a:p>
            <a:pPr marL="534988" indent="-534988">
              <a:buClr>
                <a:srgbClr val="0000FF"/>
              </a:buClr>
              <a:buSzTx/>
              <a:buFont typeface="Wingdings" pitchFamily="2" charset="2"/>
              <a:buChar char="T"/>
            </a:pPr>
            <a:r>
              <a:rPr lang="zh-CN" altLang="en-US" b="1">
                <a:latin typeface="Times New Roman" pitchFamily="18" charset="0"/>
              </a:rPr>
              <a:t>延时</a:t>
            </a:r>
          </a:p>
          <a:p>
            <a:pPr marL="534988" indent="-534988">
              <a:buClr>
                <a:srgbClr val="0000FF"/>
              </a:buClr>
              <a:buSzTx/>
              <a:buFont typeface="Wingdings" pitchFamily="2" charset="2"/>
              <a:buChar char="T"/>
            </a:pPr>
            <a:r>
              <a:rPr lang="zh-CN" altLang="en-US" b="1">
                <a:latin typeface="Times New Roman" pitchFamily="18" charset="0"/>
              </a:rPr>
              <a:t>反射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C8068-D01B-4C26-BD79-894D4D656627}" type="slidenum">
              <a:rPr lang="zh-CN" altLang="en-US"/>
              <a:pPr/>
              <a:t>51</a:t>
            </a:fld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50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850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850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8509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8509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971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4.4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总线的工程设计问题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一、总线交叉串扰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51970" name="Rectangle 2"/>
          <p:cNvSpPr>
            <a:spLocks noGrp="1" noChangeArrowheads="1"/>
          </p:cNvSpPr>
          <p:nvPr>
            <p:ph idx="1"/>
          </p:nvPr>
        </p:nvSpPr>
        <p:spPr>
          <a:xfrm>
            <a:off x="179388" y="908050"/>
            <a:ext cx="8785225" cy="5761038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AutoNum type="arabicPeriod"/>
            </a:pPr>
            <a:r>
              <a:rPr lang="zh-CN" altLang="en-US" sz="2800" b="1" dirty="0"/>
              <a:t>产生原因：</a:t>
            </a:r>
          </a:p>
          <a:p>
            <a:pPr marL="1071563" lvl="1" indent="-447675"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b="1" dirty="0">
                <a:latin typeface="Times New Roman" pitchFamily="18" charset="0"/>
              </a:rPr>
              <a:t>总线间存在线间的寄生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</a:rPr>
              <a:t>电容</a:t>
            </a:r>
            <a:r>
              <a:rPr lang="zh-CN" altLang="en-US" b="1" dirty="0">
                <a:latin typeface="Times New Roman" pitchFamily="18" charset="0"/>
              </a:rPr>
              <a:t>。</a:t>
            </a:r>
            <a:br>
              <a:rPr lang="zh-CN" altLang="en-US" b="1" dirty="0">
                <a:latin typeface="Times New Roman" pitchFamily="18" charset="0"/>
              </a:rPr>
            </a:b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</a:rPr>
              <a:t>高频脉冲信号 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→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</a:rPr>
              <a:t> 从一条总线耦合到另一条总线</a:t>
            </a:r>
          </a:p>
          <a:p>
            <a:pPr marL="1071563" lvl="1" indent="-447675"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b="1" dirty="0">
                <a:latin typeface="Times New Roman" pitchFamily="18" charset="0"/>
              </a:rPr>
              <a:t>信号频率高 </a:t>
            </a:r>
            <a:r>
              <a:rPr lang="zh-CN" altLang="en-US" b="1" dirty="0">
                <a:latin typeface="+mn-ea"/>
              </a:rPr>
              <a:t>→</a:t>
            </a:r>
            <a:r>
              <a:rPr lang="zh-CN" altLang="en-US" b="1" dirty="0">
                <a:latin typeface="Times New Roman" pitchFamily="18" charset="0"/>
              </a:rPr>
              <a:t> 总线本身可看成一个小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</a:rPr>
              <a:t>电感</a:t>
            </a:r>
            <a:r>
              <a:rPr lang="zh-CN" altLang="en-US" b="1" dirty="0">
                <a:latin typeface="Times New Roman" pitchFamily="18" charset="0"/>
              </a:rPr>
              <a:t>：</a:t>
            </a:r>
            <a:br>
              <a:rPr lang="zh-CN" altLang="en-US" b="1" dirty="0">
                <a:latin typeface="Times New Roman" pitchFamily="18" charset="0"/>
              </a:rPr>
            </a:b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</a:rPr>
              <a:t>信号电流 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→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</a:rPr>
              <a:t> 产生磁场 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→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</a:rPr>
              <a:t> 耦合到另一条线的电感上 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→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</a:rPr>
              <a:t> 产生干扰电压</a:t>
            </a:r>
          </a:p>
          <a:p>
            <a:pPr marL="444500" indent="-444500">
              <a:buSzTx/>
              <a:buFont typeface="Wingdings" pitchFamily="2" charset="2"/>
              <a:buAutoNum type="arabicPeriod"/>
            </a:pPr>
            <a:r>
              <a:rPr lang="zh-CN" altLang="en-US" sz="2800" b="1" dirty="0"/>
              <a:t>如何减少串扰</a:t>
            </a:r>
            <a:br>
              <a:rPr lang="zh-CN" altLang="en-US" sz="2800" b="1" dirty="0"/>
            </a:br>
            <a:r>
              <a:rPr lang="zh-CN" altLang="en-US" sz="2800" b="1" dirty="0"/>
              <a:t>主要考虑电容的影响 </a:t>
            </a:r>
            <a:r>
              <a:rPr lang="zh-CN" altLang="en-US" sz="2800" b="1" dirty="0">
                <a:latin typeface="+mn-ea"/>
              </a:rPr>
              <a:t>→</a:t>
            </a:r>
            <a:r>
              <a:rPr lang="zh-CN" altLang="en-US" sz="2800" b="1" dirty="0">
                <a:latin typeface="Times New Roman" pitchFamily="18" charset="0"/>
              </a:rPr>
              <a:t> 如何减少总线间的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寄生电容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87B20F-09BC-43CB-94D7-C222A6B90C40}" type="slidenum">
              <a:rPr lang="zh-CN" altLang="en-US"/>
              <a:pPr/>
              <a:t>52</a:t>
            </a:fld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9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519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851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9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8519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851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995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4.4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总线的工程设计问题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一、总线交叉串扰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52994" name="Rectangle 2"/>
          <p:cNvSpPr>
            <a:spLocks noGrp="1" noChangeArrowheads="1"/>
          </p:cNvSpPr>
          <p:nvPr>
            <p:ph idx="1"/>
          </p:nvPr>
        </p:nvSpPr>
        <p:spPr>
          <a:xfrm>
            <a:off x="179388" y="908050"/>
            <a:ext cx="8785225" cy="5761038"/>
          </a:xfrm>
        </p:spPr>
        <p:txBody>
          <a:bodyPr/>
          <a:lstStyle/>
          <a:p>
            <a:pPr marL="444500" indent="-444500">
              <a:spcBef>
                <a:spcPct val="10000"/>
              </a:spcBef>
              <a:buSzTx/>
              <a:buFont typeface="Wingdings" pitchFamily="2" charset="2"/>
              <a:buAutoNum type="arabicPeriod" startAt="2"/>
            </a:pPr>
            <a:r>
              <a:rPr lang="zh-CN" altLang="en-US" sz="2800" b="1"/>
              <a:t>如何减少串扰</a:t>
            </a:r>
          </a:p>
          <a:p>
            <a:pPr marL="1162050" lvl="1" indent="-538163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b="1">
                <a:latin typeface="Times New Roman" pitchFamily="18" charset="0"/>
              </a:rPr>
              <a:t>减少总线</a:t>
            </a:r>
            <a:r>
              <a:rPr lang="zh-CN" altLang="en-US" b="1">
                <a:solidFill>
                  <a:srgbClr val="FF0000"/>
                </a:solidFill>
                <a:latin typeface="Times New Roman" pitchFamily="18" charset="0"/>
              </a:rPr>
              <a:t>长度</a:t>
            </a:r>
            <a:r>
              <a:rPr lang="zh-CN" altLang="en-US" b="1">
                <a:latin typeface="Times New Roman" pitchFamily="18" charset="0"/>
              </a:rPr>
              <a:t> </a:t>
            </a:r>
            <a:r>
              <a:rPr lang="zh-CN" altLang="en-US" b="1">
                <a:latin typeface="+mn-ea"/>
              </a:rPr>
              <a:t>→</a:t>
            </a:r>
            <a:r>
              <a:rPr lang="zh-CN" altLang="en-US" b="1">
                <a:latin typeface="Times New Roman" pitchFamily="18" charset="0"/>
              </a:rPr>
              <a:t> 分布电容</a:t>
            </a:r>
            <a:r>
              <a:rPr lang="zh-CN" altLang="en-US" b="1">
                <a:latin typeface="+mn-ea"/>
              </a:rPr>
              <a:t>↓→</a:t>
            </a:r>
            <a:r>
              <a:rPr lang="zh-CN" altLang="en-US" b="1">
                <a:latin typeface="Times New Roman" pitchFamily="18" charset="0"/>
              </a:rPr>
              <a:t> 串扰</a:t>
            </a:r>
            <a:r>
              <a:rPr lang="zh-CN" altLang="en-US" b="1">
                <a:latin typeface="+mn-ea"/>
              </a:rPr>
              <a:t>↓</a:t>
            </a:r>
          </a:p>
          <a:p>
            <a:pPr marL="1162050" lvl="1" indent="-538163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b="1">
                <a:latin typeface="Times New Roman" pitchFamily="18" charset="0"/>
              </a:rPr>
              <a:t>增加总线间的</a:t>
            </a:r>
            <a:r>
              <a:rPr lang="zh-CN" altLang="en-US" b="1">
                <a:solidFill>
                  <a:srgbClr val="FF0000"/>
                </a:solidFill>
                <a:latin typeface="Times New Roman" pitchFamily="18" charset="0"/>
              </a:rPr>
              <a:t>距离</a:t>
            </a:r>
            <a:r>
              <a:rPr lang="zh-CN" altLang="en-US" b="1">
                <a:latin typeface="Times New Roman" pitchFamily="18" charset="0"/>
              </a:rPr>
              <a:t>；强电、弱电信号分开布设</a:t>
            </a:r>
          </a:p>
          <a:p>
            <a:pPr marL="1162050" lvl="1" indent="-538163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b="1">
                <a:latin typeface="Times New Roman" pitchFamily="18" charset="0"/>
              </a:rPr>
              <a:t>降低总线上的</a:t>
            </a:r>
            <a:r>
              <a:rPr lang="zh-CN" altLang="en-US" b="1">
                <a:solidFill>
                  <a:srgbClr val="FF0000"/>
                </a:solidFill>
                <a:latin typeface="Times New Roman" pitchFamily="18" charset="0"/>
              </a:rPr>
              <a:t>负载</a:t>
            </a:r>
          </a:p>
          <a:p>
            <a:pPr marL="1162050" lvl="1" indent="-538163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b="1">
                <a:latin typeface="Times New Roman" pitchFamily="18" charset="0"/>
              </a:rPr>
              <a:t>降低总线信号的工作</a:t>
            </a:r>
            <a:r>
              <a:rPr lang="zh-CN" altLang="en-US" b="1">
                <a:solidFill>
                  <a:srgbClr val="FF0000"/>
                </a:solidFill>
                <a:latin typeface="Times New Roman" pitchFamily="18" charset="0"/>
              </a:rPr>
              <a:t>频率</a:t>
            </a:r>
          </a:p>
          <a:p>
            <a:pPr marL="1162050" lvl="1" indent="-538163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b="1">
                <a:latin typeface="Times New Roman" pitchFamily="18" charset="0"/>
              </a:rPr>
              <a:t>两条信号线间加上一条</a:t>
            </a:r>
            <a:r>
              <a:rPr lang="zh-CN" altLang="en-US" b="1">
                <a:solidFill>
                  <a:srgbClr val="FF0000"/>
                </a:solidFill>
                <a:latin typeface="Times New Roman" pitchFamily="18" charset="0"/>
              </a:rPr>
              <a:t>地线</a:t>
            </a:r>
            <a:r>
              <a:rPr lang="zh-CN" altLang="en-US" b="1">
                <a:latin typeface="Times New Roman" pitchFamily="18" charset="0"/>
              </a:rPr>
              <a:t> </a:t>
            </a:r>
            <a:r>
              <a:rPr lang="zh-CN" altLang="en-US" b="1">
                <a:latin typeface="+mn-ea"/>
              </a:rPr>
              <a:t>→</a:t>
            </a:r>
            <a:r>
              <a:rPr lang="zh-CN" altLang="en-US" b="1">
                <a:latin typeface="Times New Roman" pitchFamily="18" charset="0"/>
              </a:rPr>
              <a:t> 将线间耦合电容转化为对地电容 </a:t>
            </a:r>
            <a:r>
              <a:rPr lang="zh-CN" altLang="en-US" b="1">
                <a:latin typeface="+mn-ea"/>
              </a:rPr>
              <a:t>→</a:t>
            </a:r>
            <a:r>
              <a:rPr lang="zh-CN" altLang="en-US" b="1">
                <a:latin typeface="Times New Roman" pitchFamily="18" charset="0"/>
              </a:rPr>
              <a:t> 增加了交流负载</a:t>
            </a:r>
          </a:p>
          <a:p>
            <a:pPr marL="1162050" lvl="1" indent="-538163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b="1">
                <a:latin typeface="Times New Roman" pitchFamily="18" charset="0"/>
              </a:rPr>
              <a:t>减少总线的</a:t>
            </a:r>
            <a:r>
              <a:rPr lang="zh-CN" altLang="en-US" b="1">
                <a:solidFill>
                  <a:srgbClr val="FF0000"/>
                </a:solidFill>
                <a:latin typeface="Times New Roman" pitchFamily="18" charset="0"/>
              </a:rPr>
              <a:t>平行</a:t>
            </a:r>
            <a:r>
              <a:rPr lang="zh-CN" altLang="en-US" b="1">
                <a:latin typeface="Times New Roman" pitchFamily="18" charset="0"/>
              </a:rPr>
              <a:t>走向</a:t>
            </a:r>
          </a:p>
          <a:p>
            <a:pPr marL="1162050" lvl="1" indent="-538163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b="1">
                <a:solidFill>
                  <a:srgbClr val="FF0000"/>
                </a:solidFill>
                <a:latin typeface="Times New Roman" pitchFamily="18" charset="0"/>
              </a:rPr>
              <a:t>圆滑</a:t>
            </a:r>
            <a:r>
              <a:rPr lang="zh-CN" altLang="en-US" b="1">
                <a:latin typeface="Times New Roman" pitchFamily="18" charset="0"/>
              </a:rPr>
              <a:t>脉冲信号的边缘（满足正常工作的情况下）</a:t>
            </a:r>
            <a:r>
              <a:rPr lang="zh-CN" altLang="en-US" b="1">
                <a:latin typeface="+mn-ea"/>
              </a:rPr>
              <a:t>→</a:t>
            </a:r>
            <a:r>
              <a:rPr lang="zh-CN" altLang="en-US" b="1">
                <a:latin typeface="Times New Roman" pitchFamily="18" charset="0"/>
              </a:rPr>
              <a:t> </a:t>
            </a:r>
            <a:r>
              <a:rPr lang="en-US" altLang="zh-CN" b="1">
                <a:latin typeface="Times New Roman" pitchFamily="18" charset="0"/>
              </a:rPr>
              <a:t>DS3662</a:t>
            </a:r>
            <a:r>
              <a:rPr lang="zh-CN" altLang="en-US" b="1">
                <a:latin typeface="Times New Roman" pitchFamily="18" charset="0"/>
              </a:rPr>
              <a:t>：总线优化器</a:t>
            </a:r>
          </a:p>
          <a:p>
            <a:pPr marL="1162050" lvl="1" indent="-538163">
              <a:spcBef>
                <a:spcPct val="10000"/>
              </a:spcBef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b="1">
                <a:latin typeface="Times New Roman" pitchFamily="18" charset="0"/>
              </a:rPr>
              <a:t>采用</a:t>
            </a:r>
            <a:r>
              <a:rPr lang="zh-CN" altLang="en-US" b="1">
                <a:solidFill>
                  <a:srgbClr val="FF0000"/>
                </a:solidFill>
                <a:latin typeface="Times New Roman" pitchFamily="18" charset="0"/>
              </a:rPr>
              <a:t>双绞线</a:t>
            </a:r>
            <a:r>
              <a:rPr lang="zh-CN" altLang="en-US" b="1">
                <a:latin typeface="Times New Roman" pitchFamily="18" charset="0"/>
              </a:rPr>
              <a:t/>
            </a:r>
            <a:br>
              <a:rPr lang="zh-CN" altLang="en-US" b="1">
                <a:latin typeface="Times New Roman" pitchFamily="18" charset="0"/>
              </a:rPr>
            </a:br>
            <a:r>
              <a:rPr lang="zh-CN" altLang="en-US" b="1">
                <a:latin typeface="+mn-ea"/>
              </a:rPr>
              <a:t>→</a:t>
            </a:r>
            <a:r>
              <a:rPr lang="zh-CN" altLang="en-US" b="1">
                <a:latin typeface="Times New Roman" pitchFamily="18" charset="0"/>
              </a:rPr>
              <a:t> 线与线产生的磁场相互</a:t>
            </a:r>
            <a:r>
              <a:rPr lang="en-US" altLang="zh-CN" b="1">
                <a:latin typeface="Times New Roman" pitchFamily="18" charset="0"/>
              </a:rPr>
              <a:t>/</a:t>
            </a:r>
            <a:r>
              <a:rPr lang="zh-CN" altLang="en-US" b="1">
                <a:latin typeface="Times New Roman" pitchFamily="18" charset="0"/>
              </a:rPr>
              <a:t>部分地抵消</a:t>
            </a: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D0E2FA-2119-4C90-9ED0-1411D785701E}" type="slidenum">
              <a:rPr lang="zh-CN" altLang="en-US"/>
              <a:pPr/>
              <a:t>53</a:t>
            </a:fld>
            <a:endParaRPr lang="en-US" altLang="zh-CN"/>
          </a:p>
        </p:txBody>
      </p:sp>
      <p:sp>
        <p:nvSpPr>
          <p:cNvPr id="852997" name="AutoShape 5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6011863" y="5157788"/>
            <a:ext cx="360362" cy="358775"/>
          </a:xfrm>
          <a:prstGeom prst="actionButtonInformatio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52998" name="AutoShape 6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092950" y="3754438"/>
            <a:ext cx="360363" cy="358775"/>
          </a:xfrm>
          <a:prstGeom prst="actionButtonInformatio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52999" name="AutoShape 7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348038" y="5622925"/>
            <a:ext cx="360362" cy="358775"/>
          </a:xfrm>
          <a:prstGeom prst="actionButtonInformatio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304151C-3119-4785-9C81-1C43425B98EF}" type="slidenum">
              <a:rPr lang="zh-CN" altLang="en-US"/>
              <a:pPr/>
              <a:t>54</a:t>
            </a:fld>
            <a:endParaRPr lang="en-US" altLang="zh-CN"/>
          </a:p>
        </p:txBody>
      </p:sp>
      <p:graphicFrame>
        <p:nvGraphicFramePr>
          <p:cNvPr id="860164" name="Object 4"/>
          <p:cNvGraphicFramePr>
            <a:graphicFrameLocks noChangeAspect="1"/>
          </p:cNvGraphicFramePr>
          <p:nvPr/>
        </p:nvGraphicFramePr>
        <p:xfrm>
          <a:off x="179388" y="2003425"/>
          <a:ext cx="8713787" cy="300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188" name="Image" r:id="rId3" imgW="10893061" imgH="3761633" progId="">
                  <p:embed/>
                </p:oleObj>
              </mc:Choice>
              <mc:Fallback>
                <p:oleObj name="Image" r:id="rId3" imgW="10893061" imgH="3761633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003425"/>
                        <a:ext cx="8713787" cy="300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166" name="Text Box 6"/>
          <p:cNvSpPr txBox="1">
            <a:spLocks noChangeArrowheads="1"/>
          </p:cNvSpPr>
          <p:nvPr/>
        </p:nvSpPr>
        <p:spPr bwMode="auto">
          <a:xfrm>
            <a:off x="2484438" y="981075"/>
            <a:ext cx="3960812" cy="5191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 b="0">
                <a:solidFill>
                  <a:schemeClr val="bg2"/>
                </a:solidFill>
                <a:latin typeface="Arial" charset="0"/>
                <a:ea typeface="黑体" pitchFamily="2" charset="-122"/>
              </a:rPr>
              <a:t>总线优化器：</a:t>
            </a:r>
            <a:r>
              <a:rPr lang="en-US" altLang="zh-CN" sz="2800" b="0">
                <a:solidFill>
                  <a:schemeClr val="bg2"/>
                </a:solidFill>
                <a:latin typeface="Arial" charset="0"/>
                <a:ea typeface="黑体" pitchFamily="2" charset="-122"/>
              </a:rPr>
              <a:t>DS3662</a:t>
            </a:r>
          </a:p>
        </p:txBody>
      </p:sp>
      <p:sp>
        <p:nvSpPr>
          <p:cNvPr id="860167" name="AutoShape 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172450" y="908050"/>
            <a:ext cx="504825" cy="504825"/>
          </a:xfrm>
          <a:prstGeom prst="actionButtonRetur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9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4.4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总线的工程设计问题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二、总线的延时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54018" name="Rectangle 2"/>
          <p:cNvSpPr>
            <a:spLocks noGrp="1" noChangeArrowheads="1"/>
          </p:cNvSpPr>
          <p:nvPr>
            <p:ph idx="1"/>
          </p:nvPr>
        </p:nvSpPr>
        <p:spPr>
          <a:xfrm>
            <a:off x="1042988" y="1268413"/>
            <a:ext cx="6600846" cy="4537075"/>
          </a:xfrm>
        </p:spPr>
        <p:txBody>
          <a:bodyPr/>
          <a:lstStyle/>
          <a:p>
            <a:pPr marL="609600" indent="-609600">
              <a:buSzTx/>
              <a:buFont typeface="Wingdings" pitchFamily="2" charset="2"/>
              <a:buNone/>
            </a:pPr>
            <a:r>
              <a:rPr lang="zh-CN" altLang="en-US" sz="2800" b="1" dirty="0">
                <a:latin typeface="Times New Roman" pitchFamily="18" charset="0"/>
              </a:rPr>
              <a:t>解决办法：</a:t>
            </a:r>
          </a:p>
          <a:p>
            <a:pPr marL="538163" indent="-538163"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sz="2800" b="1" dirty="0">
                <a:latin typeface="Times New Roman" pitchFamily="18" charset="0"/>
              </a:rPr>
              <a:t>尽量减少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总线长度</a:t>
            </a:r>
            <a:r>
              <a:rPr lang="zh-CN" altLang="en-US" sz="2800" b="1" dirty="0">
                <a:latin typeface="Times New Roman" pitchFamily="18" charset="0"/>
              </a:rPr>
              <a:t>。</a:t>
            </a:r>
            <a:br>
              <a:rPr lang="zh-CN" altLang="en-US" sz="2800" b="1" dirty="0">
                <a:latin typeface="Times New Roman" pitchFamily="18" charset="0"/>
              </a:rPr>
            </a:br>
            <a:r>
              <a:rPr lang="zh-CN" altLang="en-US" sz="2800" b="1" dirty="0">
                <a:latin typeface="Times New Roman" pitchFamily="18" charset="0"/>
              </a:rPr>
              <a:t>对时间要求严格的插件板尽量靠近主板或</a:t>
            </a:r>
            <a:r>
              <a:rPr lang="en-US" altLang="zh-CN" sz="2800" b="1" dirty="0">
                <a:latin typeface="Times New Roman" pitchFamily="18" charset="0"/>
              </a:rPr>
              <a:t>CPU</a:t>
            </a:r>
            <a:r>
              <a:rPr lang="zh-CN" altLang="en-US" sz="2800" b="1" dirty="0">
                <a:latin typeface="Times New Roman" pitchFamily="18" charset="0"/>
              </a:rPr>
              <a:t>。</a:t>
            </a:r>
          </a:p>
          <a:p>
            <a:pPr marL="538163" indent="-538163"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sz="2800" b="1" dirty="0">
                <a:latin typeface="Times New Roman" pitchFamily="18" charset="0"/>
              </a:rPr>
              <a:t>选用延时小、输入输出电容小、驱动能力强的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元器件</a:t>
            </a:r>
            <a:r>
              <a:rPr lang="zh-CN" altLang="en-US" sz="2800" b="1" dirty="0" smtClean="0">
                <a:latin typeface="Times New Roman" pitchFamily="18" charset="0"/>
              </a:rPr>
              <a:t>。</a:t>
            </a:r>
            <a:endParaRPr lang="en-US" altLang="zh-CN" sz="2800" b="1" dirty="0" smtClean="0">
              <a:latin typeface="Times New Roman" pitchFamily="18" charset="0"/>
            </a:endParaRPr>
          </a:p>
          <a:p>
            <a:pPr marL="538163" indent="-538163"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sz="2800" b="1" dirty="0" smtClean="0">
                <a:latin typeface="Times New Roman" pitchFamily="18" charset="0"/>
              </a:rPr>
              <a:t>需要同步的并行信号线，布线时应匹配长度。</a:t>
            </a:r>
            <a:endParaRPr lang="zh-CN" altLang="en-US" sz="2800" b="1" dirty="0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38D97E-545F-4DED-82F3-62A31FB4C045}" type="slidenum">
              <a:rPr lang="zh-CN" altLang="en-US"/>
              <a:pPr/>
              <a:t>55</a:t>
            </a:fld>
            <a:endParaRPr lang="en-US" altLang="zh-CN" dirty="0"/>
          </a:p>
        </p:txBody>
      </p:sp>
      <p:sp>
        <p:nvSpPr>
          <p:cNvPr id="6" name="动作按钮: 信息 5">
            <a:hlinkClick r:id="rId2" action="ppaction://hlinksldjump" highlightClick="1"/>
          </p:cNvPr>
          <p:cNvSpPr/>
          <p:nvPr/>
        </p:nvSpPr>
        <p:spPr bwMode="auto">
          <a:xfrm>
            <a:off x="3286116" y="4714884"/>
            <a:ext cx="571504" cy="571504"/>
          </a:xfrm>
          <a:prstGeom prst="actionButtonInformation">
            <a:avLst/>
          </a:prstGeom>
          <a:ln>
            <a:headEnd type="none" w="med" len="med"/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54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854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854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854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018" grpId="0" uiExpand="1" build="p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43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4.4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总线的工程设计问题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三、总线信号的反射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55042" name="Rectangle 2"/>
          <p:cNvSpPr>
            <a:spLocks noGrp="1" noChangeArrowheads="1"/>
          </p:cNvSpPr>
          <p:nvPr>
            <p:ph idx="1"/>
          </p:nvPr>
        </p:nvSpPr>
        <p:spPr>
          <a:xfrm>
            <a:off x="466725" y="1268413"/>
            <a:ext cx="8281988" cy="5040312"/>
          </a:xfrm>
        </p:spPr>
        <p:txBody>
          <a:bodyPr/>
          <a:lstStyle/>
          <a:p>
            <a:pPr marL="0" indent="719138">
              <a:buSzTx/>
              <a:buFont typeface="Wingdings" pitchFamily="2" charset="2"/>
              <a:buNone/>
            </a:pPr>
            <a:r>
              <a:rPr lang="zh-CN" altLang="en-US" sz="2800" b="1">
                <a:latin typeface="Times New Roman" pitchFamily="18" charset="0"/>
              </a:rPr>
              <a:t>信号沿总线传播到达总线终端时，若总线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</a:rPr>
              <a:t>终端负载阻抗</a:t>
            </a:r>
            <a:r>
              <a:rPr lang="zh-CN" altLang="en-US" sz="2800" b="1">
                <a:latin typeface="Times New Roman" pitchFamily="18" charset="0"/>
              </a:rPr>
              <a:t>与</a:t>
            </a:r>
            <a:r>
              <a:rPr lang="zh-CN" altLang="en-US" sz="280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总线特性阻抗</a:t>
            </a:r>
            <a:r>
              <a:rPr lang="zh-CN" altLang="en-US" sz="2800" b="1">
                <a:latin typeface="Times New Roman" pitchFamily="18" charset="0"/>
              </a:rPr>
              <a:t>不匹配，信号的一部分会被反射；反射回来的信号到达信号源时，若</a:t>
            </a:r>
            <a:r>
              <a:rPr lang="zh-CN" altLang="en-US" sz="2800" b="1">
                <a:solidFill>
                  <a:srgbClr val="FF0066"/>
                </a:solidFill>
                <a:latin typeface="Times New Roman" pitchFamily="18" charset="0"/>
              </a:rPr>
              <a:t>源的内部阻抗</a:t>
            </a:r>
            <a:r>
              <a:rPr lang="zh-CN" altLang="en-US" sz="2800" b="1">
                <a:latin typeface="Times New Roman" pitchFamily="18" charset="0"/>
              </a:rPr>
              <a:t>与</a:t>
            </a:r>
            <a:r>
              <a:rPr lang="zh-CN" altLang="en-US" sz="280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总线的特性阻抗</a:t>
            </a:r>
            <a:r>
              <a:rPr lang="zh-CN" altLang="en-US" sz="2800" b="1">
                <a:latin typeface="Times New Roman" pitchFamily="18" charset="0"/>
              </a:rPr>
              <a:t>不匹配，又会有一部分被反射回去，此过程有时需要多次才能在总线上建立所需的波形。</a:t>
            </a:r>
          </a:p>
          <a:p>
            <a:pPr marL="0" indent="719138">
              <a:buSzTx/>
              <a:buFont typeface="Wingdings" pitchFamily="2" charset="2"/>
              <a:buNone/>
            </a:pPr>
            <a:r>
              <a:rPr lang="zh-CN" altLang="en-US" sz="2800" b="1">
                <a:latin typeface="Times New Roman" pitchFamily="18" charset="0"/>
              </a:rPr>
              <a:t>反射使波形变坏、延时增加。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118396-4031-459A-9CAC-D47DF7217C1B}" type="slidenum">
              <a:rPr lang="zh-CN" altLang="en-US"/>
              <a:pPr/>
              <a:t>56</a:t>
            </a:fld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55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8550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5042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67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4.4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总线的工程设计问题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三、总线信号的反射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56066" name="Rectangle 2"/>
          <p:cNvSpPr>
            <a:spLocks noGrp="1" noChangeArrowheads="1"/>
          </p:cNvSpPr>
          <p:nvPr>
            <p:ph idx="1"/>
          </p:nvPr>
        </p:nvSpPr>
        <p:spPr>
          <a:xfrm>
            <a:off x="466725" y="1412875"/>
            <a:ext cx="8497888" cy="4895850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None/>
            </a:pPr>
            <a:r>
              <a:rPr lang="zh-CN" altLang="en-US" sz="2800" b="1">
                <a:latin typeface="Times New Roman" pitchFamily="18" charset="0"/>
              </a:rPr>
              <a:t>克服方法：</a:t>
            </a:r>
          </a:p>
          <a:p>
            <a:pPr marL="444500" indent="-444500">
              <a:buSzTx/>
              <a:buFont typeface="Wingdings" pitchFamily="2" charset="2"/>
              <a:buAutoNum type="arabicPeriod"/>
            </a:pPr>
            <a:r>
              <a:rPr lang="zh-CN" altLang="en-US" sz="2800" b="1">
                <a:latin typeface="Times New Roman" pitchFamily="18" charset="0"/>
              </a:rPr>
              <a:t>在满足系统功能的前提下，</a:t>
            </a:r>
            <a:r>
              <a:rPr lang="zh-CN" altLang="en-US" sz="2800" b="1">
                <a:solidFill>
                  <a:srgbClr val="CC0000"/>
                </a:solidFill>
                <a:latin typeface="Times New Roman" pitchFamily="18" charset="0"/>
              </a:rPr>
              <a:t>降低</a:t>
            </a:r>
            <a:r>
              <a:rPr lang="zh-CN" altLang="en-US" sz="2800" b="1">
                <a:latin typeface="Times New Roman" pitchFamily="18" charset="0"/>
              </a:rPr>
              <a:t>传输</a:t>
            </a:r>
            <a:r>
              <a:rPr lang="zh-CN" altLang="en-US" sz="2800" b="1">
                <a:solidFill>
                  <a:srgbClr val="CC0000"/>
                </a:solidFill>
                <a:latin typeface="Times New Roman" pitchFamily="18" charset="0"/>
              </a:rPr>
              <a:t>信号</a:t>
            </a:r>
            <a:r>
              <a:rPr lang="zh-CN" altLang="en-US" sz="2800" b="1">
                <a:latin typeface="Times New Roman" pitchFamily="18" charset="0"/>
              </a:rPr>
              <a:t>的</a:t>
            </a:r>
            <a:r>
              <a:rPr lang="zh-CN" altLang="en-US" sz="2800" b="1">
                <a:solidFill>
                  <a:srgbClr val="CC0000"/>
                </a:solidFill>
                <a:latin typeface="Times New Roman" pitchFamily="18" charset="0"/>
              </a:rPr>
              <a:t>频率</a:t>
            </a:r>
            <a:r>
              <a:rPr lang="zh-CN" altLang="en-US" sz="2800" b="1">
                <a:latin typeface="Times New Roman" pitchFamily="18" charset="0"/>
              </a:rPr>
              <a:t>。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频率</a:t>
            </a:r>
            <a:r>
              <a:rPr lang="zh-CN" altLang="en-US" sz="2800" b="1">
                <a:solidFill>
                  <a:srgbClr val="0000FF"/>
                </a:solidFill>
                <a:latin typeface="+mn-ea"/>
              </a:rPr>
              <a:t>↑→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 反射波干扰</a:t>
            </a:r>
            <a:r>
              <a:rPr lang="zh-CN" altLang="en-US" sz="2800" b="1">
                <a:solidFill>
                  <a:srgbClr val="0000FF"/>
                </a:solidFill>
                <a:latin typeface="+mn-ea"/>
              </a:rPr>
              <a:t>↑</a:t>
            </a:r>
          </a:p>
          <a:p>
            <a:pPr marL="444500" indent="-444500">
              <a:buSzTx/>
              <a:buFont typeface="Wingdings" pitchFamily="2" charset="2"/>
              <a:buAutoNum type="arabicPeriod"/>
            </a:pPr>
            <a:r>
              <a:rPr lang="zh-CN" altLang="en-US" sz="2800" b="1">
                <a:latin typeface="Times New Roman" pitchFamily="18" charset="0"/>
              </a:rPr>
              <a:t>尽量使</a:t>
            </a:r>
            <a:r>
              <a:rPr lang="zh-CN" altLang="en-US" sz="2800" b="1">
                <a:solidFill>
                  <a:srgbClr val="CC0000"/>
                </a:solidFill>
                <a:latin typeface="Times New Roman" pitchFamily="18" charset="0"/>
                <a:ea typeface="黑体" pitchFamily="2" charset="-122"/>
              </a:rPr>
              <a:t>信号源</a:t>
            </a:r>
            <a:r>
              <a:rPr lang="zh-CN" altLang="en-US" sz="2800" b="1">
                <a:solidFill>
                  <a:srgbClr val="CC0066"/>
                </a:solidFill>
                <a:latin typeface="Times New Roman" pitchFamily="18" charset="0"/>
              </a:rPr>
              <a:t>内阻</a:t>
            </a:r>
            <a:r>
              <a:rPr lang="zh-CN" altLang="en-US" sz="2800" b="1">
                <a:latin typeface="Times New Roman" pitchFamily="18" charset="0"/>
              </a:rPr>
              <a:t>、</a:t>
            </a:r>
            <a:r>
              <a:rPr lang="zh-CN" altLang="en-US" sz="2800" b="1">
                <a:solidFill>
                  <a:srgbClr val="CC0000"/>
                </a:solidFill>
                <a:latin typeface="Times New Roman" pitchFamily="18" charset="0"/>
                <a:ea typeface="黑体" pitchFamily="2" charset="-122"/>
              </a:rPr>
              <a:t>总线</a:t>
            </a:r>
            <a:r>
              <a:rPr lang="zh-CN" altLang="en-US" sz="2800" b="1">
                <a:solidFill>
                  <a:srgbClr val="CC0066"/>
                </a:solidFill>
                <a:latin typeface="Times New Roman" pitchFamily="18" charset="0"/>
              </a:rPr>
              <a:t>的特性阻抗</a:t>
            </a:r>
            <a:r>
              <a:rPr lang="zh-CN" altLang="en-US" sz="2800" b="1">
                <a:latin typeface="Times New Roman" pitchFamily="18" charset="0"/>
              </a:rPr>
              <a:t>、</a:t>
            </a:r>
            <a:r>
              <a:rPr lang="zh-CN" altLang="en-US" sz="2800" b="1">
                <a:solidFill>
                  <a:srgbClr val="CC0000"/>
                </a:solidFill>
                <a:latin typeface="Times New Roman" pitchFamily="18" charset="0"/>
                <a:ea typeface="黑体" pitchFamily="2" charset="-122"/>
              </a:rPr>
              <a:t>负载</a:t>
            </a:r>
            <a:r>
              <a:rPr lang="zh-CN" altLang="en-US" sz="2800" b="1">
                <a:solidFill>
                  <a:srgbClr val="CC0066"/>
                </a:solidFill>
                <a:latin typeface="Times New Roman" pitchFamily="18" charset="0"/>
              </a:rPr>
              <a:t>阻抗</a:t>
            </a:r>
            <a:r>
              <a:rPr lang="zh-CN" altLang="en-US" sz="2800" b="1">
                <a:latin typeface="Times New Roman" pitchFamily="18" charset="0"/>
              </a:rPr>
              <a:t>三者相匹配：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阻抗匹配 </a:t>
            </a:r>
            <a:r>
              <a:rPr lang="zh-CN" altLang="en-US" sz="2800" b="1">
                <a:solidFill>
                  <a:srgbClr val="0000FF"/>
                </a:solidFill>
                <a:latin typeface="+mn-ea"/>
              </a:rPr>
              <a:t>→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zh-CN" altLang="en-US" sz="2800" b="1">
                <a:latin typeface="Times New Roman" pitchFamily="18" charset="0"/>
              </a:rPr>
              <a:t>合理配置</a:t>
            </a:r>
            <a:r>
              <a:rPr lang="zh-CN" altLang="en-US" sz="2800" b="1">
                <a:solidFill>
                  <a:srgbClr val="006600"/>
                </a:solidFill>
                <a:latin typeface="Times New Roman" pitchFamily="18" charset="0"/>
              </a:rPr>
              <a:t>传输线</a:t>
            </a:r>
            <a:r>
              <a:rPr lang="zh-CN" altLang="en-US" sz="2800" b="1">
                <a:latin typeface="Times New Roman" pitchFamily="18" charset="0"/>
              </a:rPr>
              <a:t>的</a:t>
            </a:r>
            <a:r>
              <a:rPr lang="zh-CN" altLang="en-US" sz="2800" b="1">
                <a:solidFill>
                  <a:srgbClr val="006600"/>
                </a:solidFill>
                <a:latin typeface="Times New Roman" pitchFamily="18" charset="0"/>
              </a:rPr>
              <a:t>阻抗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B69925-19C2-4D5D-8533-4F3BC7CE73EE}" type="slidenum">
              <a:rPr lang="zh-CN" altLang="en-US"/>
              <a:pPr/>
              <a:t>57</a:t>
            </a:fld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15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4.4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总线的工程设计问题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三、总线信号的反射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58114" name="Rectangle 2"/>
          <p:cNvSpPr>
            <a:spLocks noGrp="1" noChangeArrowheads="1"/>
          </p:cNvSpPr>
          <p:nvPr>
            <p:ph idx="1"/>
          </p:nvPr>
        </p:nvSpPr>
        <p:spPr>
          <a:xfrm>
            <a:off x="611188" y="908050"/>
            <a:ext cx="8353425" cy="5400675"/>
          </a:xfrm>
        </p:spPr>
        <p:txBody>
          <a:bodyPr/>
          <a:lstStyle/>
          <a:p>
            <a:pPr marL="444500" indent="-444500">
              <a:spcBef>
                <a:spcPts val="650"/>
              </a:spcBef>
              <a:buSzTx/>
              <a:buFont typeface="Wingdings" pitchFamily="2" charset="2"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阻抗匹配：</a:t>
            </a:r>
          </a:p>
          <a:p>
            <a:pPr marL="444500" indent="-444500">
              <a:spcBef>
                <a:spcPts val="650"/>
              </a:spcBef>
              <a:buSzTx/>
              <a:buFont typeface="Wingdings" pitchFamily="2" charset="2"/>
              <a:buNone/>
            </a:pPr>
            <a:r>
              <a:rPr lang="zh-CN" altLang="en-US" sz="2800" b="1" dirty="0">
                <a:latin typeface="Times New Roman" pitchFamily="18" charset="0"/>
              </a:rPr>
              <a:t>                      加上拉电阻</a:t>
            </a:r>
          </a:p>
          <a:p>
            <a:pPr marL="444500" indent="-444500">
              <a:spcBef>
                <a:spcPts val="650"/>
              </a:spcBef>
              <a:buSzTx/>
              <a:buFont typeface="Wingdings" pitchFamily="2" charset="2"/>
              <a:buNone/>
            </a:pPr>
            <a:r>
              <a:rPr lang="zh-CN" altLang="en-US" sz="2800" b="1" dirty="0">
                <a:latin typeface="Times New Roman" pitchFamily="18" charset="0"/>
              </a:rPr>
              <a:t>末端匹配      加电阻分压网络</a:t>
            </a:r>
          </a:p>
          <a:p>
            <a:pPr marL="444500" indent="-444500">
              <a:spcBef>
                <a:spcPts val="650"/>
              </a:spcBef>
              <a:buSzTx/>
              <a:buFont typeface="Wingdings" pitchFamily="2" charset="2"/>
              <a:buNone/>
            </a:pPr>
            <a:r>
              <a:rPr lang="zh-CN" altLang="en-US" sz="2800" b="1" dirty="0">
                <a:latin typeface="Times New Roman" pitchFamily="18" charset="0"/>
              </a:rPr>
              <a:t>                      加</a:t>
            </a:r>
            <a:r>
              <a:rPr lang="en-US" altLang="zh-CN" sz="2800" b="1" dirty="0">
                <a:latin typeface="Times New Roman" pitchFamily="18" charset="0"/>
              </a:rPr>
              <a:t>RC</a:t>
            </a:r>
            <a:r>
              <a:rPr lang="zh-CN" altLang="en-US" sz="2800" b="1" dirty="0">
                <a:latin typeface="Times New Roman" pitchFamily="18" charset="0"/>
              </a:rPr>
              <a:t>匹配网络</a:t>
            </a:r>
          </a:p>
          <a:p>
            <a:pPr marL="444500" indent="-444500">
              <a:spcBef>
                <a:spcPts val="650"/>
              </a:spcBef>
              <a:buSzTx/>
              <a:buFont typeface="Wingdings" pitchFamily="2" charset="2"/>
              <a:buNone/>
            </a:pPr>
            <a:endParaRPr lang="zh-CN" altLang="en-US" sz="2800" b="1" dirty="0">
              <a:latin typeface="Times New Roman" pitchFamily="18" charset="0"/>
            </a:endParaRPr>
          </a:p>
          <a:p>
            <a:pPr marL="444500" indent="-444500">
              <a:spcBef>
                <a:spcPts val="650"/>
              </a:spcBef>
              <a:buSzTx/>
              <a:buFont typeface="Wingdings" pitchFamily="2" charset="2"/>
              <a:buNone/>
            </a:pPr>
            <a:r>
              <a:rPr lang="zh-CN" altLang="en-US" sz="2800" b="1" dirty="0">
                <a:latin typeface="Times New Roman" pitchFamily="18" charset="0"/>
              </a:rPr>
              <a:t>源端匹配</a:t>
            </a:r>
          </a:p>
        </p:txBody>
      </p:sp>
      <p:sp>
        <p:nvSpPr>
          <p:cNvPr id="6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E84464-ABDF-477F-AB97-24BE11336F4C}" type="slidenum">
              <a:rPr lang="zh-CN" altLang="en-US"/>
              <a:pPr/>
              <a:t>58</a:t>
            </a:fld>
            <a:endParaRPr lang="en-US" altLang="zh-CN"/>
          </a:p>
        </p:txBody>
      </p:sp>
      <p:sp>
        <p:nvSpPr>
          <p:cNvPr id="858116" name="AutoShape 4"/>
          <p:cNvSpPr>
            <a:spLocks/>
          </p:cNvSpPr>
          <p:nvPr/>
        </p:nvSpPr>
        <p:spPr bwMode="auto">
          <a:xfrm>
            <a:off x="395288" y="1916113"/>
            <a:ext cx="288925" cy="2087562"/>
          </a:xfrm>
          <a:prstGeom prst="leftBrace">
            <a:avLst>
              <a:gd name="adj1" fmla="val 60211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8117" name="AutoShape 5"/>
          <p:cNvSpPr>
            <a:spLocks/>
          </p:cNvSpPr>
          <p:nvPr/>
        </p:nvSpPr>
        <p:spPr bwMode="auto">
          <a:xfrm>
            <a:off x="2338388" y="1484313"/>
            <a:ext cx="288925" cy="1439862"/>
          </a:xfrm>
          <a:prstGeom prst="leftBrace">
            <a:avLst>
              <a:gd name="adj1" fmla="val 41529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58172" name="Group 60"/>
          <p:cNvGrpSpPr>
            <a:grpSpLocks/>
          </p:cNvGrpSpPr>
          <p:nvPr/>
        </p:nvGrpSpPr>
        <p:grpSpPr bwMode="auto">
          <a:xfrm>
            <a:off x="6154738" y="908050"/>
            <a:ext cx="2736850" cy="1957388"/>
            <a:chOff x="3877" y="572"/>
            <a:chExt cx="1724" cy="1233"/>
          </a:xfrm>
        </p:grpSpPr>
        <p:sp>
          <p:nvSpPr>
            <p:cNvPr id="858118" name="Rectangle 6"/>
            <p:cNvSpPr>
              <a:spLocks noChangeArrowheads="1"/>
            </p:cNvSpPr>
            <p:nvPr/>
          </p:nvSpPr>
          <p:spPr bwMode="auto">
            <a:xfrm>
              <a:off x="4330" y="989"/>
              <a:ext cx="91" cy="408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miter lim="800000"/>
              <a:headEnd type="none" w="med" len="lg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19" name="Line 7"/>
            <p:cNvSpPr>
              <a:spLocks noChangeShapeType="1"/>
            </p:cNvSpPr>
            <p:nvPr/>
          </p:nvSpPr>
          <p:spPr bwMode="auto">
            <a:xfrm flipV="1">
              <a:off x="4375" y="762"/>
              <a:ext cx="0" cy="2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lg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20" name="Oval 8"/>
            <p:cNvSpPr>
              <a:spLocks noChangeArrowheads="1"/>
            </p:cNvSpPr>
            <p:nvPr/>
          </p:nvSpPr>
          <p:spPr bwMode="auto">
            <a:xfrm>
              <a:off x="4330" y="672"/>
              <a:ext cx="91" cy="91"/>
            </a:xfrm>
            <a:prstGeom prst="ellipse">
              <a:avLst/>
            </a:prstGeom>
            <a:noFill/>
            <a:ln w="38100" algn="ctr">
              <a:solidFill>
                <a:schemeClr val="tx1"/>
              </a:solidFill>
              <a:round/>
              <a:headEnd type="none" w="med" len="lg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21" name="Oval 9"/>
            <p:cNvSpPr>
              <a:spLocks noChangeArrowheads="1"/>
            </p:cNvSpPr>
            <p:nvPr/>
          </p:nvSpPr>
          <p:spPr bwMode="auto">
            <a:xfrm>
              <a:off x="4330" y="1614"/>
              <a:ext cx="91" cy="90"/>
            </a:xfrm>
            <a:prstGeom prst="ellipse">
              <a:avLst/>
            </a:prstGeom>
            <a:solidFill>
              <a:schemeClr val="tx2"/>
            </a:solidFill>
            <a:ln w="38100" algn="ctr">
              <a:noFill/>
              <a:round/>
              <a:headEnd type="none" w="med" len="lg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22" name="Text Box 10"/>
            <p:cNvSpPr txBox="1">
              <a:spLocks noChangeArrowheads="1"/>
            </p:cNvSpPr>
            <p:nvPr/>
          </p:nvSpPr>
          <p:spPr bwMode="auto">
            <a:xfrm>
              <a:off x="5011" y="1478"/>
              <a:ext cx="590" cy="327"/>
            </a:xfrm>
            <a:prstGeom prst="rect">
              <a:avLst/>
            </a:prstGeom>
            <a:noFill/>
            <a:ln w="38100" algn="ctr">
              <a:noFill/>
              <a:miter lim="800000"/>
              <a:headEnd type="none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800"/>
                <a:t>总线</a:t>
              </a:r>
            </a:p>
          </p:txBody>
        </p:sp>
        <p:sp>
          <p:nvSpPr>
            <p:cNvPr id="858123" name="Text Box 11"/>
            <p:cNvSpPr txBox="1">
              <a:spLocks noChangeArrowheads="1"/>
            </p:cNvSpPr>
            <p:nvPr/>
          </p:nvSpPr>
          <p:spPr bwMode="auto">
            <a:xfrm>
              <a:off x="4330" y="572"/>
              <a:ext cx="726" cy="288"/>
            </a:xfrm>
            <a:prstGeom prst="rect">
              <a:avLst/>
            </a:prstGeom>
            <a:noFill/>
            <a:ln w="38100" algn="ctr">
              <a:noFill/>
              <a:miter lim="800000"/>
              <a:headEnd type="none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/>
                <a:t>VCC</a:t>
              </a:r>
            </a:p>
          </p:txBody>
        </p:sp>
        <p:sp>
          <p:nvSpPr>
            <p:cNvPr id="858125" name="Line 13"/>
            <p:cNvSpPr>
              <a:spLocks noChangeShapeType="1"/>
            </p:cNvSpPr>
            <p:nvPr/>
          </p:nvSpPr>
          <p:spPr bwMode="auto">
            <a:xfrm>
              <a:off x="3877" y="1660"/>
              <a:ext cx="117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26" name="Line 14"/>
            <p:cNvSpPr>
              <a:spLocks noChangeShapeType="1"/>
            </p:cNvSpPr>
            <p:nvPr/>
          </p:nvSpPr>
          <p:spPr bwMode="auto">
            <a:xfrm>
              <a:off x="4376" y="1388"/>
              <a:ext cx="0" cy="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58173" name="Group 61"/>
          <p:cNvGrpSpPr>
            <a:grpSpLocks/>
          </p:cNvGrpSpPr>
          <p:nvPr/>
        </p:nvGrpSpPr>
        <p:grpSpPr bwMode="auto">
          <a:xfrm>
            <a:off x="6156325" y="3068638"/>
            <a:ext cx="2736850" cy="3038475"/>
            <a:chOff x="3878" y="1933"/>
            <a:chExt cx="1724" cy="1914"/>
          </a:xfrm>
        </p:grpSpPr>
        <p:sp>
          <p:nvSpPr>
            <p:cNvPr id="858127" name="Rectangle 15"/>
            <p:cNvSpPr>
              <a:spLocks noChangeArrowheads="1"/>
            </p:cNvSpPr>
            <p:nvPr/>
          </p:nvSpPr>
          <p:spPr bwMode="auto">
            <a:xfrm>
              <a:off x="4331" y="2357"/>
              <a:ext cx="91" cy="408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miter lim="800000"/>
              <a:headEnd type="none" w="med" len="lg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28" name="Line 16"/>
            <p:cNvSpPr>
              <a:spLocks noChangeShapeType="1"/>
            </p:cNvSpPr>
            <p:nvPr/>
          </p:nvSpPr>
          <p:spPr bwMode="auto">
            <a:xfrm flipV="1">
              <a:off x="4376" y="2130"/>
              <a:ext cx="0" cy="2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lg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29" name="Oval 17"/>
            <p:cNvSpPr>
              <a:spLocks noChangeArrowheads="1"/>
            </p:cNvSpPr>
            <p:nvPr/>
          </p:nvSpPr>
          <p:spPr bwMode="auto">
            <a:xfrm>
              <a:off x="4331" y="2040"/>
              <a:ext cx="91" cy="91"/>
            </a:xfrm>
            <a:prstGeom prst="ellipse">
              <a:avLst/>
            </a:prstGeom>
            <a:noFill/>
            <a:ln w="38100" algn="ctr">
              <a:solidFill>
                <a:schemeClr val="tx1"/>
              </a:solidFill>
              <a:round/>
              <a:headEnd type="none" w="med" len="lg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30" name="Oval 18"/>
            <p:cNvSpPr>
              <a:spLocks noChangeArrowheads="1"/>
            </p:cNvSpPr>
            <p:nvPr/>
          </p:nvSpPr>
          <p:spPr bwMode="auto">
            <a:xfrm>
              <a:off x="4331" y="2891"/>
              <a:ext cx="91" cy="90"/>
            </a:xfrm>
            <a:prstGeom prst="ellipse">
              <a:avLst/>
            </a:prstGeom>
            <a:solidFill>
              <a:schemeClr val="tx2"/>
            </a:solidFill>
            <a:ln w="38100" algn="ctr">
              <a:noFill/>
              <a:round/>
              <a:headEnd type="none" w="med" len="lg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31" name="Text Box 19"/>
            <p:cNvSpPr txBox="1">
              <a:spLocks noChangeArrowheads="1"/>
            </p:cNvSpPr>
            <p:nvPr/>
          </p:nvSpPr>
          <p:spPr bwMode="auto">
            <a:xfrm>
              <a:off x="5012" y="2755"/>
              <a:ext cx="590" cy="327"/>
            </a:xfrm>
            <a:prstGeom prst="rect">
              <a:avLst/>
            </a:prstGeom>
            <a:noFill/>
            <a:ln w="38100" algn="ctr">
              <a:noFill/>
              <a:miter lim="800000"/>
              <a:headEnd type="none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800"/>
                <a:t>总线</a:t>
              </a:r>
            </a:p>
          </p:txBody>
        </p:sp>
        <p:sp>
          <p:nvSpPr>
            <p:cNvPr id="858132" name="Text Box 20"/>
            <p:cNvSpPr txBox="1">
              <a:spLocks noChangeArrowheads="1"/>
            </p:cNvSpPr>
            <p:nvPr/>
          </p:nvSpPr>
          <p:spPr bwMode="auto">
            <a:xfrm>
              <a:off x="4331" y="1933"/>
              <a:ext cx="726" cy="288"/>
            </a:xfrm>
            <a:prstGeom prst="rect">
              <a:avLst/>
            </a:prstGeom>
            <a:noFill/>
            <a:ln w="38100" algn="ctr">
              <a:noFill/>
              <a:miter lim="800000"/>
              <a:headEnd type="none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/>
                <a:t>VCC</a:t>
              </a:r>
            </a:p>
          </p:txBody>
        </p:sp>
        <p:sp>
          <p:nvSpPr>
            <p:cNvPr id="858133" name="Line 21"/>
            <p:cNvSpPr>
              <a:spLocks noChangeShapeType="1"/>
            </p:cNvSpPr>
            <p:nvPr/>
          </p:nvSpPr>
          <p:spPr bwMode="auto">
            <a:xfrm>
              <a:off x="3878" y="2937"/>
              <a:ext cx="117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34" name="Line 22"/>
            <p:cNvSpPr>
              <a:spLocks noChangeShapeType="1"/>
            </p:cNvSpPr>
            <p:nvPr/>
          </p:nvSpPr>
          <p:spPr bwMode="auto">
            <a:xfrm>
              <a:off x="4376" y="2765"/>
              <a:ext cx="1" cy="1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35" name="Rectangle 23"/>
            <p:cNvSpPr>
              <a:spLocks noChangeArrowheads="1"/>
            </p:cNvSpPr>
            <p:nvPr/>
          </p:nvSpPr>
          <p:spPr bwMode="auto">
            <a:xfrm>
              <a:off x="4331" y="3082"/>
              <a:ext cx="91" cy="408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miter lim="800000"/>
              <a:headEnd type="none" w="med" len="lg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36" name="Line 24"/>
            <p:cNvSpPr>
              <a:spLocks noChangeShapeType="1"/>
            </p:cNvSpPr>
            <p:nvPr/>
          </p:nvSpPr>
          <p:spPr bwMode="auto">
            <a:xfrm>
              <a:off x="4376" y="2946"/>
              <a:ext cx="0" cy="1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37" name="Line 25"/>
            <p:cNvSpPr>
              <a:spLocks noChangeShapeType="1"/>
            </p:cNvSpPr>
            <p:nvPr/>
          </p:nvSpPr>
          <p:spPr bwMode="auto">
            <a:xfrm>
              <a:off x="4376" y="3491"/>
              <a:ext cx="0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38" name="Line 26"/>
            <p:cNvSpPr>
              <a:spLocks noChangeShapeType="1"/>
            </p:cNvSpPr>
            <p:nvPr/>
          </p:nvSpPr>
          <p:spPr bwMode="auto">
            <a:xfrm>
              <a:off x="4240" y="3717"/>
              <a:ext cx="27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39" name="Line 27"/>
            <p:cNvSpPr>
              <a:spLocks noChangeShapeType="1"/>
            </p:cNvSpPr>
            <p:nvPr/>
          </p:nvSpPr>
          <p:spPr bwMode="auto">
            <a:xfrm>
              <a:off x="4285" y="3781"/>
              <a:ext cx="18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40" name="Line 28"/>
            <p:cNvSpPr>
              <a:spLocks noChangeShapeType="1"/>
            </p:cNvSpPr>
            <p:nvPr/>
          </p:nvSpPr>
          <p:spPr bwMode="auto">
            <a:xfrm>
              <a:off x="4325" y="3847"/>
              <a:ext cx="1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41" name="Text Box 29"/>
            <p:cNvSpPr txBox="1">
              <a:spLocks noChangeArrowheads="1"/>
            </p:cNvSpPr>
            <p:nvPr/>
          </p:nvSpPr>
          <p:spPr bwMode="auto">
            <a:xfrm>
              <a:off x="4376" y="2386"/>
              <a:ext cx="454" cy="288"/>
            </a:xfrm>
            <a:prstGeom prst="rect">
              <a:avLst/>
            </a:prstGeom>
            <a:noFill/>
            <a:ln w="38100" algn="ctr">
              <a:noFill/>
              <a:miter lim="800000"/>
              <a:headEnd type="none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/>
                <a:t>R1</a:t>
              </a:r>
            </a:p>
          </p:txBody>
        </p:sp>
        <p:sp>
          <p:nvSpPr>
            <p:cNvPr id="858142" name="Text Box 30"/>
            <p:cNvSpPr txBox="1">
              <a:spLocks noChangeArrowheads="1"/>
            </p:cNvSpPr>
            <p:nvPr/>
          </p:nvSpPr>
          <p:spPr bwMode="auto">
            <a:xfrm>
              <a:off x="4376" y="3128"/>
              <a:ext cx="454" cy="288"/>
            </a:xfrm>
            <a:prstGeom prst="rect">
              <a:avLst/>
            </a:prstGeom>
            <a:noFill/>
            <a:ln w="38100" algn="ctr">
              <a:noFill/>
              <a:miter lim="800000"/>
              <a:headEnd type="none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/>
                <a:t>R2</a:t>
              </a:r>
            </a:p>
          </p:txBody>
        </p:sp>
      </p:grpSp>
      <p:grpSp>
        <p:nvGrpSpPr>
          <p:cNvPr id="858175" name="Group 63"/>
          <p:cNvGrpSpPr>
            <a:grpSpLocks/>
          </p:cNvGrpSpPr>
          <p:nvPr/>
        </p:nvGrpSpPr>
        <p:grpSpPr bwMode="auto">
          <a:xfrm>
            <a:off x="3851275" y="2924175"/>
            <a:ext cx="2736850" cy="2376488"/>
            <a:chOff x="2426" y="1842"/>
            <a:chExt cx="1724" cy="1497"/>
          </a:xfrm>
        </p:grpSpPr>
        <p:sp>
          <p:nvSpPr>
            <p:cNvPr id="858143" name="Oval 31"/>
            <p:cNvSpPr>
              <a:spLocks noChangeArrowheads="1"/>
            </p:cNvSpPr>
            <p:nvPr/>
          </p:nvSpPr>
          <p:spPr bwMode="auto">
            <a:xfrm>
              <a:off x="2879" y="1978"/>
              <a:ext cx="91" cy="90"/>
            </a:xfrm>
            <a:prstGeom prst="ellipse">
              <a:avLst/>
            </a:prstGeom>
            <a:solidFill>
              <a:schemeClr val="tx2"/>
            </a:solidFill>
            <a:ln w="38100" algn="ctr">
              <a:noFill/>
              <a:round/>
              <a:headEnd type="none" w="med" len="lg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44" name="Line 32"/>
            <p:cNvSpPr>
              <a:spLocks noChangeShapeType="1"/>
            </p:cNvSpPr>
            <p:nvPr/>
          </p:nvSpPr>
          <p:spPr bwMode="auto">
            <a:xfrm>
              <a:off x="2426" y="2024"/>
              <a:ext cx="117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45" name="Rectangle 33"/>
            <p:cNvSpPr>
              <a:spLocks noChangeArrowheads="1"/>
            </p:cNvSpPr>
            <p:nvPr/>
          </p:nvSpPr>
          <p:spPr bwMode="auto">
            <a:xfrm>
              <a:off x="2879" y="2169"/>
              <a:ext cx="91" cy="408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miter lim="800000"/>
              <a:headEnd type="none" w="med" len="lg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46" name="Line 34"/>
            <p:cNvSpPr>
              <a:spLocks noChangeShapeType="1"/>
            </p:cNvSpPr>
            <p:nvPr/>
          </p:nvSpPr>
          <p:spPr bwMode="auto">
            <a:xfrm>
              <a:off x="2924" y="2033"/>
              <a:ext cx="0" cy="1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47" name="Line 35"/>
            <p:cNvSpPr>
              <a:spLocks noChangeShapeType="1"/>
            </p:cNvSpPr>
            <p:nvPr/>
          </p:nvSpPr>
          <p:spPr bwMode="auto">
            <a:xfrm flipH="1">
              <a:off x="2924" y="2886"/>
              <a:ext cx="1" cy="32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48" name="Line 36"/>
            <p:cNvSpPr>
              <a:spLocks noChangeShapeType="1"/>
            </p:cNvSpPr>
            <p:nvPr/>
          </p:nvSpPr>
          <p:spPr bwMode="auto">
            <a:xfrm>
              <a:off x="2788" y="3209"/>
              <a:ext cx="27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49" name="Line 37"/>
            <p:cNvSpPr>
              <a:spLocks noChangeShapeType="1"/>
            </p:cNvSpPr>
            <p:nvPr/>
          </p:nvSpPr>
          <p:spPr bwMode="auto">
            <a:xfrm>
              <a:off x="2833" y="3273"/>
              <a:ext cx="18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50" name="Line 38"/>
            <p:cNvSpPr>
              <a:spLocks noChangeShapeType="1"/>
            </p:cNvSpPr>
            <p:nvPr/>
          </p:nvSpPr>
          <p:spPr bwMode="auto">
            <a:xfrm>
              <a:off x="2873" y="3339"/>
              <a:ext cx="1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51" name="Text Box 39"/>
            <p:cNvSpPr txBox="1">
              <a:spLocks noChangeArrowheads="1"/>
            </p:cNvSpPr>
            <p:nvPr/>
          </p:nvSpPr>
          <p:spPr bwMode="auto">
            <a:xfrm>
              <a:off x="3015" y="2235"/>
              <a:ext cx="363" cy="288"/>
            </a:xfrm>
            <a:prstGeom prst="rect">
              <a:avLst/>
            </a:prstGeom>
            <a:noFill/>
            <a:ln w="38100" algn="ctr">
              <a:noFill/>
              <a:miter lim="800000"/>
              <a:headEnd type="none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/>
                <a:t>R</a:t>
              </a:r>
            </a:p>
          </p:txBody>
        </p:sp>
        <p:sp>
          <p:nvSpPr>
            <p:cNvPr id="858152" name="Text Box 40"/>
            <p:cNvSpPr txBox="1">
              <a:spLocks noChangeArrowheads="1"/>
            </p:cNvSpPr>
            <p:nvPr/>
          </p:nvSpPr>
          <p:spPr bwMode="auto">
            <a:xfrm>
              <a:off x="3560" y="1842"/>
              <a:ext cx="590" cy="327"/>
            </a:xfrm>
            <a:prstGeom prst="rect">
              <a:avLst/>
            </a:prstGeom>
            <a:noFill/>
            <a:ln w="38100" algn="ctr">
              <a:noFill/>
              <a:miter lim="800000"/>
              <a:headEnd type="none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800"/>
                <a:t>总线</a:t>
              </a:r>
            </a:p>
          </p:txBody>
        </p:sp>
        <p:sp>
          <p:nvSpPr>
            <p:cNvPr id="858153" name="Line 41"/>
            <p:cNvSpPr>
              <a:spLocks noChangeShapeType="1"/>
            </p:cNvSpPr>
            <p:nvPr/>
          </p:nvSpPr>
          <p:spPr bwMode="auto">
            <a:xfrm>
              <a:off x="2788" y="2795"/>
              <a:ext cx="27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54" name="Line 42"/>
            <p:cNvSpPr>
              <a:spLocks noChangeShapeType="1"/>
            </p:cNvSpPr>
            <p:nvPr/>
          </p:nvSpPr>
          <p:spPr bwMode="auto">
            <a:xfrm>
              <a:off x="2788" y="2886"/>
              <a:ext cx="27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55" name="Line 43"/>
            <p:cNvSpPr>
              <a:spLocks noChangeShapeType="1"/>
            </p:cNvSpPr>
            <p:nvPr/>
          </p:nvSpPr>
          <p:spPr bwMode="auto">
            <a:xfrm flipV="1">
              <a:off x="2925" y="2568"/>
              <a:ext cx="0" cy="2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56" name="Text Box 44"/>
            <p:cNvSpPr txBox="1">
              <a:spLocks noChangeArrowheads="1"/>
            </p:cNvSpPr>
            <p:nvPr/>
          </p:nvSpPr>
          <p:spPr bwMode="auto">
            <a:xfrm>
              <a:off x="3015" y="2688"/>
              <a:ext cx="363" cy="288"/>
            </a:xfrm>
            <a:prstGeom prst="rect">
              <a:avLst/>
            </a:prstGeom>
            <a:noFill/>
            <a:ln w="38100" algn="ctr">
              <a:noFill/>
              <a:miter lim="800000"/>
              <a:headEnd type="none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/>
                <a:t>C</a:t>
              </a:r>
            </a:p>
          </p:txBody>
        </p:sp>
      </p:grpSp>
      <p:grpSp>
        <p:nvGrpSpPr>
          <p:cNvPr id="858174" name="Group 62"/>
          <p:cNvGrpSpPr>
            <a:grpSpLocks/>
          </p:cNvGrpSpPr>
          <p:nvPr/>
        </p:nvGrpSpPr>
        <p:grpSpPr bwMode="auto">
          <a:xfrm>
            <a:off x="395288" y="4221163"/>
            <a:ext cx="5113337" cy="2390775"/>
            <a:chOff x="249" y="2659"/>
            <a:chExt cx="3221" cy="1506"/>
          </a:xfrm>
        </p:grpSpPr>
        <p:sp>
          <p:nvSpPr>
            <p:cNvPr id="858157" name="AutoShape 45"/>
            <p:cNvSpPr>
              <a:spLocks noChangeArrowheads="1"/>
            </p:cNvSpPr>
            <p:nvPr/>
          </p:nvSpPr>
          <p:spPr bwMode="auto">
            <a:xfrm rot="-5400000">
              <a:off x="588" y="3453"/>
              <a:ext cx="454" cy="408"/>
            </a:xfrm>
            <a:prstGeom prst="flowChartMerge">
              <a:avLst/>
            </a:prstGeom>
            <a:noFill/>
            <a:ln w="38100" algn="ctr">
              <a:solidFill>
                <a:schemeClr val="tx1"/>
              </a:solidFill>
              <a:miter lim="800000"/>
              <a:headEnd type="none" w="med" len="lg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58" name="Rectangle 46"/>
            <p:cNvSpPr>
              <a:spLocks noChangeArrowheads="1"/>
            </p:cNvSpPr>
            <p:nvPr/>
          </p:nvSpPr>
          <p:spPr bwMode="auto">
            <a:xfrm rot="5400000">
              <a:off x="1359" y="3454"/>
              <a:ext cx="91" cy="408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miter lim="800000"/>
              <a:headEnd type="none" w="med" len="lg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59" name="AutoShape 47"/>
            <p:cNvSpPr>
              <a:spLocks noChangeArrowheads="1"/>
            </p:cNvSpPr>
            <p:nvPr/>
          </p:nvSpPr>
          <p:spPr bwMode="auto">
            <a:xfrm rot="-5400000">
              <a:off x="2676" y="3453"/>
              <a:ext cx="454" cy="408"/>
            </a:xfrm>
            <a:prstGeom prst="flowChartMerge">
              <a:avLst/>
            </a:prstGeom>
            <a:noFill/>
            <a:ln w="38100" algn="ctr">
              <a:solidFill>
                <a:schemeClr val="tx1"/>
              </a:solidFill>
              <a:miter lim="800000"/>
              <a:headEnd type="none" w="med" len="lg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60" name="Line 48"/>
            <p:cNvSpPr>
              <a:spLocks noChangeShapeType="1"/>
            </p:cNvSpPr>
            <p:nvPr/>
          </p:nvSpPr>
          <p:spPr bwMode="auto">
            <a:xfrm flipH="1">
              <a:off x="249" y="3657"/>
              <a:ext cx="36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61" name="Line 49"/>
            <p:cNvSpPr>
              <a:spLocks noChangeShapeType="1"/>
            </p:cNvSpPr>
            <p:nvPr/>
          </p:nvSpPr>
          <p:spPr bwMode="auto">
            <a:xfrm>
              <a:off x="1020" y="3657"/>
              <a:ext cx="18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62" name="Line 50"/>
            <p:cNvSpPr>
              <a:spLocks noChangeShapeType="1"/>
            </p:cNvSpPr>
            <p:nvPr/>
          </p:nvSpPr>
          <p:spPr bwMode="auto">
            <a:xfrm>
              <a:off x="1609" y="3657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63" name="Line 51"/>
            <p:cNvSpPr>
              <a:spLocks noChangeShapeType="1"/>
            </p:cNvSpPr>
            <p:nvPr/>
          </p:nvSpPr>
          <p:spPr bwMode="auto">
            <a:xfrm>
              <a:off x="2426" y="3657"/>
              <a:ext cx="27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64" name="Line 52"/>
            <p:cNvSpPr>
              <a:spLocks noChangeShapeType="1"/>
            </p:cNvSpPr>
            <p:nvPr/>
          </p:nvSpPr>
          <p:spPr bwMode="auto">
            <a:xfrm>
              <a:off x="3107" y="3657"/>
              <a:ext cx="36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65" name="Text Box 53"/>
            <p:cNvSpPr txBox="1">
              <a:spLocks noChangeArrowheads="1"/>
            </p:cNvSpPr>
            <p:nvPr/>
          </p:nvSpPr>
          <p:spPr bwMode="auto">
            <a:xfrm>
              <a:off x="1837" y="3475"/>
              <a:ext cx="590" cy="327"/>
            </a:xfrm>
            <a:prstGeom prst="rect">
              <a:avLst/>
            </a:prstGeom>
            <a:noFill/>
            <a:ln w="38100" algn="ctr">
              <a:noFill/>
              <a:miter lim="800000"/>
              <a:headEnd type="none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>
                  <a:latin typeface="宋体"/>
                </a:rPr>
                <a:t>……</a:t>
              </a:r>
              <a:endParaRPr lang="en-US" altLang="zh-CN" sz="2800"/>
            </a:p>
          </p:txBody>
        </p:sp>
        <p:sp>
          <p:nvSpPr>
            <p:cNvPr id="858166" name="Text Box 54"/>
            <p:cNvSpPr txBox="1">
              <a:spLocks noChangeArrowheads="1"/>
            </p:cNvSpPr>
            <p:nvPr/>
          </p:nvSpPr>
          <p:spPr bwMode="auto">
            <a:xfrm>
              <a:off x="249" y="3838"/>
              <a:ext cx="953" cy="327"/>
            </a:xfrm>
            <a:prstGeom prst="rect">
              <a:avLst/>
            </a:prstGeom>
            <a:noFill/>
            <a:ln w="38100" algn="ctr">
              <a:noFill/>
              <a:miter lim="800000"/>
              <a:headEnd type="none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800"/>
                <a:t>驱动器</a:t>
              </a:r>
            </a:p>
          </p:txBody>
        </p:sp>
        <p:sp>
          <p:nvSpPr>
            <p:cNvPr id="858167" name="Text Box 55"/>
            <p:cNvSpPr txBox="1">
              <a:spLocks noChangeArrowheads="1"/>
            </p:cNvSpPr>
            <p:nvPr/>
          </p:nvSpPr>
          <p:spPr bwMode="auto">
            <a:xfrm>
              <a:off x="2381" y="3838"/>
              <a:ext cx="953" cy="327"/>
            </a:xfrm>
            <a:prstGeom prst="rect">
              <a:avLst/>
            </a:prstGeom>
            <a:noFill/>
            <a:ln w="38100" algn="ctr">
              <a:noFill/>
              <a:miter lim="800000"/>
              <a:headEnd type="none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800"/>
                <a:t>接收器</a:t>
              </a:r>
            </a:p>
          </p:txBody>
        </p:sp>
        <p:sp>
          <p:nvSpPr>
            <p:cNvPr id="858168" name="Text Box 56"/>
            <p:cNvSpPr txBox="1">
              <a:spLocks noChangeArrowheads="1"/>
            </p:cNvSpPr>
            <p:nvPr/>
          </p:nvSpPr>
          <p:spPr bwMode="auto">
            <a:xfrm>
              <a:off x="1202" y="3339"/>
              <a:ext cx="363" cy="288"/>
            </a:xfrm>
            <a:prstGeom prst="rect">
              <a:avLst/>
            </a:prstGeom>
            <a:noFill/>
            <a:ln w="38100" algn="ctr">
              <a:noFill/>
              <a:miter lim="800000"/>
              <a:headEnd type="none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/>
                <a:t>R</a:t>
              </a:r>
            </a:p>
          </p:txBody>
        </p:sp>
        <p:sp>
          <p:nvSpPr>
            <p:cNvPr id="858169" name="Line 57"/>
            <p:cNvSpPr>
              <a:spLocks noChangeShapeType="1"/>
            </p:cNvSpPr>
            <p:nvPr/>
          </p:nvSpPr>
          <p:spPr bwMode="auto">
            <a:xfrm flipV="1">
              <a:off x="1202" y="3158"/>
              <a:ext cx="0" cy="317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70" name="Line 58"/>
            <p:cNvSpPr>
              <a:spLocks noChangeShapeType="1"/>
            </p:cNvSpPr>
            <p:nvPr/>
          </p:nvSpPr>
          <p:spPr bwMode="auto">
            <a:xfrm flipV="1">
              <a:off x="748" y="3203"/>
              <a:ext cx="363" cy="227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8171" name="Text Box 59"/>
            <p:cNvSpPr txBox="1">
              <a:spLocks noChangeArrowheads="1"/>
            </p:cNvSpPr>
            <p:nvPr/>
          </p:nvSpPr>
          <p:spPr bwMode="auto">
            <a:xfrm>
              <a:off x="476" y="2659"/>
              <a:ext cx="1996" cy="523"/>
            </a:xfrm>
            <a:prstGeom prst="rect">
              <a:avLst/>
            </a:prstGeom>
            <a:noFill/>
            <a:ln w="38100" algn="ctr">
              <a:noFill/>
              <a:miter lim="800000"/>
              <a:headEnd type="none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dirty="0">
                  <a:solidFill>
                    <a:srgbClr val="FF6600"/>
                  </a:solidFill>
                </a:rPr>
                <a:t>增大信号源内阻</a:t>
              </a:r>
              <a:br>
                <a:rPr lang="zh-CN" altLang="en-US" dirty="0">
                  <a:solidFill>
                    <a:srgbClr val="FF6600"/>
                  </a:solidFill>
                </a:rPr>
              </a:br>
              <a:r>
                <a:rPr lang="zh-CN" altLang="en-US" dirty="0">
                  <a:solidFill>
                    <a:srgbClr val="FF6600"/>
                  </a:solidFill>
                  <a:latin typeface="+mn-ea"/>
                  <a:ea typeface="+mn-ea"/>
                </a:rPr>
                <a:t>→</a:t>
              </a:r>
              <a:r>
                <a:rPr lang="zh-CN" altLang="en-US" dirty="0">
                  <a:solidFill>
                    <a:srgbClr val="FF6600"/>
                  </a:solidFill>
                </a:rPr>
                <a:t> 接近总线特性阻抗</a:t>
              </a:r>
            </a:p>
          </p:txBody>
        </p:sp>
      </p:grpSp>
      <p:sp>
        <p:nvSpPr>
          <p:cNvPr id="858176" name="AutoShape 64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763713" y="1484313"/>
            <a:ext cx="431800" cy="431800"/>
          </a:xfrm>
          <a:prstGeom prst="actionButtonInformatio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1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4.4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总线的工程设计问题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三、总线信号的反射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57090" name="Rectangle 2"/>
          <p:cNvSpPr>
            <a:spLocks noGrp="1" noChangeArrowheads="1"/>
          </p:cNvSpPr>
          <p:nvPr>
            <p:ph idx="1"/>
          </p:nvPr>
        </p:nvSpPr>
        <p:spPr>
          <a:xfrm>
            <a:off x="466725" y="908050"/>
            <a:ext cx="8497888" cy="5400675"/>
          </a:xfrm>
        </p:spPr>
        <p:txBody>
          <a:bodyPr/>
          <a:lstStyle/>
          <a:p>
            <a:pPr marL="352425" indent="-352425">
              <a:spcBef>
                <a:spcPts val="650"/>
              </a:spcBef>
              <a:buSzTx/>
              <a:buFont typeface="Wingdings" pitchFamily="2" charset="2"/>
              <a:buNone/>
            </a:pPr>
            <a:r>
              <a:rPr lang="zh-CN" altLang="en-US" sz="2800" b="1" dirty="0">
                <a:latin typeface="Times New Roman" pitchFamily="18" charset="0"/>
              </a:rPr>
              <a:t>克服方法：</a:t>
            </a:r>
          </a:p>
          <a:p>
            <a:pPr marL="352425" indent="-352425">
              <a:spcBef>
                <a:spcPts val="650"/>
              </a:spcBef>
              <a:buSzTx/>
              <a:buFont typeface="Wingdings" pitchFamily="2" charset="2"/>
              <a:buAutoNum type="arabicPeriod" startAt="3"/>
            </a:pPr>
            <a:r>
              <a:rPr lang="zh-CN" altLang="en-US" sz="2800" b="1" dirty="0">
                <a:latin typeface="Times New Roman" pitchFamily="18" charset="0"/>
              </a:rPr>
              <a:t>限制总线长度</a:t>
            </a:r>
          </a:p>
          <a:p>
            <a:pPr marL="352425" indent="-352425">
              <a:spcBef>
                <a:spcPts val="650"/>
              </a:spcBef>
              <a:buSzTx/>
              <a:buFont typeface="Wingdings" pitchFamily="2" charset="2"/>
              <a:buNone/>
            </a:pPr>
            <a:endParaRPr lang="zh-CN" altLang="en-US" sz="28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marL="352425" indent="-352425">
              <a:spcBef>
                <a:spcPts val="650"/>
              </a:spcBef>
              <a:buSzTx/>
              <a:buFont typeface="Wingdings" pitchFamily="2" charset="2"/>
              <a:buNone/>
            </a:pPr>
            <a:endParaRPr lang="zh-CN" altLang="en-US" sz="28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marL="352425" indent="-352425">
              <a:spcBef>
                <a:spcPts val="650"/>
              </a:spcBef>
              <a:buSzTx/>
              <a:buFont typeface="Wingdings" pitchFamily="2" charset="2"/>
              <a:buNone/>
            </a:pPr>
            <a:endParaRPr lang="zh-CN" altLang="en-US" sz="28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marL="352425" indent="-352425">
              <a:spcBef>
                <a:spcPts val="650"/>
              </a:spcBef>
              <a:buSzTx/>
              <a:buFont typeface="Wingdings" pitchFamily="2" charset="2"/>
              <a:buNone/>
            </a:pPr>
            <a:endParaRPr lang="zh-CN" altLang="en-US" sz="28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marL="352425" indent="-352425">
              <a:spcBef>
                <a:spcPts val="650"/>
              </a:spcBef>
              <a:buSzTx/>
              <a:buFont typeface="Wingdings" pitchFamily="2" charset="2"/>
              <a:buNone/>
            </a:pPr>
            <a:endParaRPr lang="zh-CN" altLang="en-US" sz="28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marL="352425" indent="-352425">
              <a:spcBef>
                <a:spcPts val="650"/>
              </a:spcBef>
              <a:buSzTx/>
              <a:buFont typeface="Wingdings" pitchFamily="2" charset="2"/>
              <a:buNone/>
            </a:pPr>
            <a:endParaRPr lang="zh-CN" altLang="en-US" sz="28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marL="352425" indent="-352425">
              <a:spcBef>
                <a:spcPts val="650"/>
              </a:spcBef>
              <a:buSzTx/>
              <a:buFont typeface="Wingdings" pitchFamily="2" charset="2"/>
              <a:buNone/>
            </a:pPr>
            <a:endParaRPr lang="zh-CN" altLang="en-US" sz="28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marL="352425" indent="-352425">
              <a:spcBef>
                <a:spcPts val="650"/>
              </a:spcBef>
              <a:buSzTx/>
              <a:buFont typeface="Wingdings" pitchFamily="2" charset="2"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当传输线超过</a:t>
            </a:r>
            <a:r>
              <a:rPr lang="en-US" altLang="zh-CN" sz="2800" b="1" i="1" dirty="0" err="1">
                <a:solidFill>
                  <a:srgbClr val="0000FF"/>
                </a:solidFill>
                <a:latin typeface="Times New Roman" pitchFamily="18" charset="0"/>
              </a:rPr>
              <a:t>l</a:t>
            </a:r>
            <a:r>
              <a:rPr lang="en-US" altLang="zh-CN" sz="2800" b="1" i="1" baseline="-25000" dirty="0" err="1">
                <a:solidFill>
                  <a:srgbClr val="0000FF"/>
                </a:solidFill>
                <a:latin typeface="Times New Roman" pitchFamily="18" charset="0"/>
              </a:rPr>
              <a:t>max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时，应采取抑制反射波干扰措施。</a:t>
            </a:r>
          </a:p>
        </p:txBody>
      </p:sp>
      <p:sp>
        <p:nvSpPr>
          <p:cNvPr id="31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B93601-122B-4DFB-98CE-92D815131824}" type="slidenum">
              <a:rPr lang="zh-CN" altLang="en-US"/>
              <a:pPr/>
              <a:t>59</a:t>
            </a:fld>
            <a:endParaRPr lang="en-US" altLang="zh-CN"/>
          </a:p>
        </p:txBody>
      </p:sp>
      <p:graphicFrame>
        <p:nvGraphicFramePr>
          <p:cNvPr id="857125" name="Group 37"/>
          <p:cNvGraphicFramePr>
            <a:graphicFrameLocks noGrp="1"/>
          </p:cNvGraphicFramePr>
          <p:nvPr/>
        </p:nvGraphicFramePr>
        <p:xfrm>
          <a:off x="1116013" y="2060575"/>
          <a:ext cx="6961187" cy="3340100"/>
        </p:xfrm>
        <a:graphic>
          <a:graphicData uri="http://schemas.openxmlformats.org/drawingml/2006/table">
            <a:tbl>
              <a:tblPr/>
              <a:tblGrid>
                <a:gridCol w="3481387"/>
                <a:gridCol w="3479800"/>
              </a:tblGrid>
              <a:tr h="596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数字电路动作时间 </a:t>
                      </a:r>
                      <a:r>
                        <a:rPr kumimoji="0" lang="en-US" altLang="zh-CN" sz="2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</a:t>
                      </a:r>
                      <a:r>
                        <a:rPr kumimoji="0" lang="en-US" altLang="zh-CN" sz="2400" b="1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pd</a:t>
                      </a:r>
                      <a:endParaRPr kumimoji="0" lang="en-US" altLang="zh-CN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最大匹配线长度 </a:t>
                      </a:r>
                      <a:r>
                        <a:rPr kumimoji="0" lang="en-US" altLang="zh-CN" sz="2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</a:t>
                      </a:r>
                      <a:r>
                        <a:rPr kumimoji="0" lang="en-US" altLang="zh-CN" sz="2400" b="1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max</a:t>
                      </a:r>
                      <a:endParaRPr kumimoji="0" lang="en-US" altLang="zh-CN" sz="2400" b="1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50 ns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2.5 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30 ns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1.5 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25 ns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1.25 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 ns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 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 ns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50 cm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 ns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25 cm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155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4.3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总线的驱动与控制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一、总线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竞争与负载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17154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908050"/>
            <a:ext cx="8640763" cy="5761038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AutoNum type="arabicPeriod"/>
            </a:pPr>
            <a:r>
              <a:rPr lang="zh-CN" altLang="en-US" sz="2800" b="1">
                <a:solidFill>
                  <a:srgbClr val="FF0000"/>
                </a:solidFill>
              </a:rPr>
              <a:t>总线竞争</a:t>
            </a:r>
            <a:r>
              <a:rPr lang="zh-CN" altLang="en-US" sz="2800" b="1"/>
              <a:t>：</a:t>
            </a:r>
            <a:r>
              <a:rPr lang="zh-CN" altLang="en-US" sz="2800" b="1">
                <a:solidFill>
                  <a:srgbClr val="0000FF"/>
                </a:solidFill>
              </a:rPr>
              <a:t>同一总线</a:t>
            </a:r>
            <a:r>
              <a:rPr lang="zh-CN" altLang="en-US" sz="2800" b="1"/>
              <a:t>上，</a:t>
            </a:r>
            <a:r>
              <a:rPr lang="zh-CN" altLang="en-US" sz="2800" b="1">
                <a:solidFill>
                  <a:srgbClr val="0000FF"/>
                </a:solidFill>
              </a:rPr>
              <a:t>同一时刻</a:t>
            </a:r>
            <a:r>
              <a:rPr lang="zh-CN" altLang="en-US" sz="2800" b="1"/>
              <a:t>，有</a:t>
            </a:r>
            <a:r>
              <a:rPr lang="zh-CN" altLang="en-US" sz="2800" b="1">
                <a:solidFill>
                  <a:srgbClr val="0000FF"/>
                </a:solidFill>
              </a:rPr>
              <a:t>两个</a:t>
            </a:r>
            <a:r>
              <a:rPr lang="zh-CN" altLang="en-US" sz="2800" b="1"/>
              <a:t>或</a:t>
            </a:r>
            <a:r>
              <a:rPr lang="zh-CN" altLang="en-US" sz="2800" b="1">
                <a:solidFill>
                  <a:srgbClr val="0000FF"/>
                </a:solidFill>
              </a:rPr>
              <a:t>两个以上</a:t>
            </a:r>
            <a:r>
              <a:rPr lang="zh-CN" altLang="en-US" sz="2800" b="1"/>
              <a:t>的器件输出其状态。</a:t>
            </a:r>
          </a:p>
          <a:p>
            <a:pPr marL="1071563" lvl="1" indent="-447675">
              <a:buClr>
                <a:srgbClr val="006600"/>
              </a:buClr>
              <a:buSzTx/>
              <a:buFont typeface="Wingdings" pitchFamily="2" charset="2"/>
              <a:buAutoNum type="circleNumDbPlain" startAt="2"/>
            </a:pPr>
            <a:r>
              <a:rPr lang="zh-CN" altLang="en-US" b="1">
                <a:latin typeface="Times New Roman" pitchFamily="18" charset="0"/>
              </a:rPr>
              <a:t>对集电极开路输出：</a:t>
            </a:r>
            <a:r>
              <a:rPr lang="zh-CN" altLang="en-US" b="1">
                <a:solidFill>
                  <a:srgbClr val="008000"/>
                </a:solidFill>
                <a:latin typeface="Times New Roman" pitchFamily="18" charset="0"/>
              </a:rPr>
              <a:t>线与逻辑</a:t>
            </a:r>
            <a:r>
              <a:rPr lang="zh-CN" altLang="en-US" b="1">
                <a:latin typeface="Times New Roman" pitchFamily="18" charset="0"/>
              </a:rPr>
              <a:t/>
            </a:r>
            <a:br>
              <a:rPr lang="zh-CN" altLang="en-US" b="1">
                <a:latin typeface="Times New Roman" pitchFamily="18" charset="0"/>
              </a:rPr>
            </a:br>
            <a:r>
              <a:rPr lang="en-US" altLang="zh-CN" b="1">
                <a:latin typeface="Times New Roman" pitchFamily="18" charset="0"/>
              </a:rPr>
              <a:t>OC</a:t>
            </a:r>
            <a:r>
              <a:rPr lang="zh-CN" altLang="en-US" b="1">
                <a:latin typeface="Times New Roman" pitchFamily="18" charset="0"/>
              </a:rPr>
              <a:t>：</a:t>
            </a:r>
            <a:r>
              <a:rPr lang="en-US" altLang="zh-CN" b="1">
                <a:latin typeface="Times New Roman" pitchFamily="18" charset="0"/>
              </a:rPr>
              <a:t>Open Collector</a:t>
            </a:r>
          </a:p>
        </p:txBody>
      </p:sp>
      <p:sp>
        <p:nvSpPr>
          <p:cNvPr id="39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00AF201-433C-48B9-B60B-977AD6245417}" type="slidenum">
              <a:rPr lang="zh-CN" altLang="en-US"/>
              <a:pPr/>
              <a:t>6</a:t>
            </a:fld>
            <a:endParaRPr lang="en-US" altLang="zh-CN"/>
          </a:p>
        </p:txBody>
      </p:sp>
      <p:sp>
        <p:nvSpPr>
          <p:cNvPr id="817182" name="Rectangle 30"/>
          <p:cNvSpPr>
            <a:spLocks noChangeArrowheads="1"/>
          </p:cNvSpPr>
          <p:nvPr/>
        </p:nvSpPr>
        <p:spPr bwMode="auto">
          <a:xfrm>
            <a:off x="3708400" y="2924175"/>
            <a:ext cx="2952750" cy="1584325"/>
          </a:xfrm>
          <a:prstGeom prst="rect">
            <a:avLst/>
          </a:prstGeom>
          <a:noFill/>
          <a:ln w="28575" algn="ctr">
            <a:solidFill>
              <a:srgbClr val="FF6600"/>
            </a:solidFill>
            <a:prstDash val="dash"/>
            <a:miter lim="800000"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7174" name="Line 22"/>
          <p:cNvSpPr>
            <a:spLocks noChangeShapeType="1"/>
          </p:cNvSpPr>
          <p:nvPr/>
        </p:nvSpPr>
        <p:spPr bwMode="auto">
          <a:xfrm>
            <a:off x="5580063" y="3355975"/>
            <a:ext cx="0" cy="5762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7175" name="Line 23"/>
          <p:cNvSpPr>
            <a:spLocks noChangeShapeType="1"/>
          </p:cNvSpPr>
          <p:nvPr/>
        </p:nvSpPr>
        <p:spPr bwMode="auto">
          <a:xfrm flipH="1">
            <a:off x="5580063" y="3355975"/>
            <a:ext cx="288925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7176" name="Line 24"/>
          <p:cNvSpPr>
            <a:spLocks noChangeShapeType="1"/>
          </p:cNvSpPr>
          <p:nvPr/>
        </p:nvSpPr>
        <p:spPr bwMode="auto">
          <a:xfrm>
            <a:off x="5580063" y="3716338"/>
            <a:ext cx="360362" cy="288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7177" name="Line 25"/>
          <p:cNvSpPr>
            <a:spLocks noChangeShapeType="1"/>
          </p:cNvSpPr>
          <p:nvPr/>
        </p:nvSpPr>
        <p:spPr bwMode="auto">
          <a:xfrm>
            <a:off x="4932363" y="3644900"/>
            <a:ext cx="6477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7178" name="Line 26"/>
          <p:cNvSpPr>
            <a:spLocks noChangeShapeType="1"/>
          </p:cNvSpPr>
          <p:nvPr/>
        </p:nvSpPr>
        <p:spPr bwMode="auto">
          <a:xfrm>
            <a:off x="5940425" y="4005263"/>
            <a:ext cx="0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7179" name="Line 27"/>
          <p:cNvSpPr>
            <a:spLocks noChangeShapeType="1"/>
          </p:cNvSpPr>
          <p:nvPr/>
        </p:nvSpPr>
        <p:spPr bwMode="auto">
          <a:xfrm>
            <a:off x="5795963" y="4364038"/>
            <a:ext cx="2889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7180" name="Line 28"/>
          <p:cNvSpPr>
            <a:spLocks noChangeShapeType="1"/>
          </p:cNvSpPr>
          <p:nvPr/>
        </p:nvSpPr>
        <p:spPr bwMode="auto">
          <a:xfrm>
            <a:off x="5868988" y="3355975"/>
            <a:ext cx="7191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7181" name="Oval 29"/>
          <p:cNvSpPr>
            <a:spLocks noChangeArrowheads="1"/>
          </p:cNvSpPr>
          <p:nvPr/>
        </p:nvSpPr>
        <p:spPr bwMode="auto">
          <a:xfrm>
            <a:off x="6588125" y="3284538"/>
            <a:ext cx="144463" cy="144462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7183" name="Text Box 31"/>
          <p:cNvSpPr txBox="1">
            <a:spLocks noChangeArrowheads="1"/>
          </p:cNvSpPr>
          <p:nvPr/>
        </p:nvSpPr>
        <p:spPr bwMode="auto">
          <a:xfrm>
            <a:off x="3708400" y="3355975"/>
            <a:ext cx="1296988" cy="519113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800"/>
              <a:t>A</a:t>
            </a:r>
            <a:r>
              <a:rPr lang="zh-CN" altLang="en-US" sz="2800"/>
              <a:t>电路</a:t>
            </a:r>
          </a:p>
        </p:txBody>
      </p:sp>
      <p:sp>
        <p:nvSpPr>
          <p:cNvPr id="817184" name="Rectangle 32"/>
          <p:cNvSpPr>
            <a:spLocks noChangeArrowheads="1"/>
          </p:cNvSpPr>
          <p:nvPr/>
        </p:nvSpPr>
        <p:spPr bwMode="auto">
          <a:xfrm>
            <a:off x="3708400" y="4797425"/>
            <a:ext cx="2952750" cy="1584325"/>
          </a:xfrm>
          <a:prstGeom prst="rect">
            <a:avLst/>
          </a:prstGeom>
          <a:noFill/>
          <a:ln w="28575" algn="ctr">
            <a:solidFill>
              <a:srgbClr val="FF6600"/>
            </a:solidFill>
            <a:prstDash val="dash"/>
            <a:miter lim="800000"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7185" name="Line 33"/>
          <p:cNvSpPr>
            <a:spLocks noChangeShapeType="1"/>
          </p:cNvSpPr>
          <p:nvPr/>
        </p:nvSpPr>
        <p:spPr bwMode="auto">
          <a:xfrm>
            <a:off x="5580063" y="5229225"/>
            <a:ext cx="0" cy="5762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7186" name="Line 34"/>
          <p:cNvSpPr>
            <a:spLocks noChangeShapeType="1"/>
          </p:cNvSpPr>
          <p:nvPr/>
        </p:nvSpPr>
        <p:spPr bwMode="auto">
          <a:xfrm flipH="1">
            <a:off x="5580063" y="5229225"/>
            <a:ext cx="288925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7187" name="Line 35"/>
          <p:cNvSpPr>
            <a:spLocks noChangeShapeType="1"/>
          </p:cNvSpPr>
          <p:nvPr/>
        </p:nvSpPr>
        <p:spPr bwMode="auto">
          <a:xfrm>
            <a:off x="5580063" y="5589588"/>
            <a:ext cx="360362" cy="288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7188" name="Line 36"/>
          <p:cNvSpPr>
            <a:spLocks noChangeShapeType="1"/>
          </p:cNvSpPr>
          <p:nvPr/>
        </p:nvSpPr>
        <p:spPr bwMode="auto">
          <a:xfrm>
            <a:off x="4932363" y="5518150"/>
            <a:ext cx="6477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7189" name="Line 37"/>
          <p:cNvSpPr>
            <a:spLocks noChangeShapeType="1"/>
          </p:cNvSpPr>
          <p:nvPr/>
        </p:nvSpPr>
        <p:spPr bwMode="auto">
          <a:xfrm>
            <a:off x="5940425" y="5878513"/>
            <a:ext cx="0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7190" name="Line 38"/>
          <p:cNvSpPr>
            <a:spLocks noChangeShapeType="1"/>
          </p:cNvSpPr>
          <p:nvPr/>
        </p:nvSpPr>
        <p:spPr bwMode="auto">
          <a:xfrm>
            <a:off x="5795963" y="6237288"/>
            <a:ext cx="2889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7191" name="Line 39"/>
          <p:cNvSpPr>
            <a:spLocks noChangeShapeType="1"/>
          </p:cNvSpPr>
          <p:nvPr/>
        </p:nvSpPr>
        <p:spPr bwMode="auto">
          <a:xfrm>
            <a:off x="5868988" y="5229225"/>
            <a:ext cx="7191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7192" name="Oval 40"/>
          <p:cNvSpPr>
            <a:spLocks noChangeArrowheads="1"/>
          </p:cNvSpPr>
          <p:nvPr/>
        </p:nvSpPr>
        <p:spPr bwMode="auto">
          <a:xfrm>
            <a:off x="6588125" y="5157788"/>
            <a:ext cx="144463" cy="144462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7193" name="Text Box 41"/>
          <p:cNvSpPr txBox="1">
            <a:spLocks noChangeArrowheads="1"/>
          </p:cNvSpPr>
          <p:nvPr/>
        </p:nvSpPr>
        <p:spPr bwMode="auto">
          <a:xfrm>
            <a:off x="3708400" y="5229225"/>
            <a:ext cx="1296988" cy="519113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800"/>
              <a:t>B</a:t>
            </a:r>
            <a:r>
              <a:rPr lang="zh-CN" altLang="en-US" sz="2800"/>
              <a:t>电路</a:t>
            </a:r>
          </a:p>
        </p:txBody>
      </p:sp>
      <p:sp>
        <p:nvSpPr>
          <p:cNvPr id="817194" name="Rectangle 42"/>
          <p:cNvSpPr>
            <a:spLocks noChangeArrowheads="1"/>
          </p:cNvSpPr>
          <p:nvPr/>
        </p:nvSpPr>
        <p:spPr bwMode="auto">
          <a:xfrm>
            <a:off x="7380288" y="2276475"/>
            <a:ext cx="144462" cy="647700"/>
          </a:xfrm>
          <a:prstGeom prst="rect">
            <a:avLst/>
          </a:prstGeom>
          <a:noFill/>
          <a:ln w="38100" algn="ctr">
            <a:solidFill>
              <a:schemeClr val="tx1"/>
            </a:solidFill>
            <a:miter lim="800000"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7195" name="Line 43"/>
          <p:cNvSpPr>
            <a:spLocks noChangeShapeType="1"/>
          </p:cNvSpPr>
          <p:nvPr/>
        </p:nvSpPr>
        <p:spPr bwMode="auto">
          <a:xfrm>
            <a:off x="6732588" y="3357563"/>
            <a:ext cx="172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7196" name="Line 44"/>
          <p:cNvSpPr>
            <a:spLocks noChangeShapeType="1"/>
          </p:cNvSpPr>
          <p:nvPr/>
        </p:nvSpPr>
        <p:spPr bwMode="auto">
          <a:xfrm>
            <a:off x="6732588" y="5229225"/>
            <a:ext cx="7191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7197" name="Line 45"/>
          <p:cNvSpPr>
            <a:spLocks noChangeShapeType="1"/>
          </p:cNvSpPr>
          <p:nvPr/>
        </p:nvSpPr>
        <p:spPr bwMode="auto">
          <a:xfrm flipV="1">
            <a:off x="7451725" y="2924175"/>
            <a:ext cx="0" cy="23050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7198" name="Line 46"/>
          <p:cNvSpPr>
            <a:spLocks noChangeShapeType="1"/>
          </p:cNvSpPr>
          <p:nvPr/>
        </p:nvSpPr>
        <p:spPr bwMode="auto">
          <a:xfrm flipV="1">
            <a:off x="7451725" y="1916113"/>
            <a:ext cx="0" cy="360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7199" name="Oval 47"/>
          <p:cNvSpPr>
            <a:spLocks noChangeArrowheads="1"/>
          </p:cNvSpPr>
          <p:nvPr/>
        </p:nvSpPr>
        <p:spPr bwMode="auto">
          <a:xfrm>
            <a:off x="7380288" y="1773238"/>
            <a:ext cx="144462" cy="144462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7200" name="Oval 48"/>
          <p:cNvSpPr>
            <a:spLocks noChangeArrowheads="1"/>
          </p:cNvSpPr>
          <p:nvPr/>
        </p:nvSpPr>
        <p:spPr bwMode="auto">
          <a:xfrm>
            <a:off x="7380288" y="3284538"/>
            <a:ext cx="144462" cy="142875"/>
          </a:xfrm>
          <a:prstGeom prst="ellipse">
            <a:avLst/>
          </a:prstGeom>
          <a:solidFill>
            <a:schemeClr val="tx2"/>
          </a:solidFill>
          <a:ln w="38100" algn="ctr">
            <a:noFill/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7201" name="Text Box 49"/>
          <p:cNvSpPr txBox="1">
            <a:spLocks noChangeArrowheads="1"/>
          </p:cNvSpPr>
          <p:nvPr/>
        </p:nvSpPr>
        <p:spPr bwMode="auto">
          <a:xfrm>
            <a:off x="6588125" y="3341688"/>
            <a:ext cx="576263" cy="519112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charset="0"/>
              </a:rPr>
              <a:t>0</a:t>
            </a:r>
          </a:p>
        </p:txBody>
      </p:sp>
      <p:sp>
        <p:nvSpPr>
          <p:cNvPr id="817202" name="Text Box 50"/>
          <p:cNvSpPr txBox="1">
            <a:spLocks noChangeArrowheads="1"/>
          </p:cNvSpPr>
          <p:nvPr/>
        </p:nvSpPr>
        <p:spPr bwMode="auto">
          <a:xfrm>
            <a:off x="6588125" y="5214938"/>
            <a:ext cx="576263" cy="519112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charset="0"/>
              </a:rPr>
              <a:t>1</a:t>
            </a:r>
          </a:p>
        </p:txBody>
      </p:sp>
      <p:sp>
        <p:nvSpPr>
          <p:cNvPr id="817206" name="Text Box 54"/>
          <p:cNvSpPr txBox="1">
            <a:spLocks noChangeArrowheads="1"/>
          </p:cNvSpPr>
          <p:nvPr/>
        </p:nvSpPr>
        <p:spPr bwMode="auto">
          <a:xfrm>
            <a:off x="7812088" y="3357563"/>
            <a:ext cx="936625" cy="519112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2800"/>
              <a:t>总线</a:t>
            </a:r>
          </a:p>
        </p:txBody>
      </p:sp>
      <p:sp>
        <p:nvSpPr>
          <p:cNvPr id="817207" name="Text Box 55"/>
          <p:cNvSpPr txBox="1">
            <a:spLocks noChangeArrowheads="1"/>
          </p:cNvSpPr>
          <p:nvPr/>
        </p:nvSpPr>
        <p:spPr bwMode="auto">
          <a:xfrm>
            <a:off x="7380288" y="1685925"/>
            <a:ext cx="1152525" cy="519113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2800" dirty="0"/>
              <a:t>＋</a:t>
            </a:r>
            <a:r>
              <a:rPr lang="en-US" altLang="zh-CN" sz="2800" dirty="0"/>
              <a:t>5V</a:t>
            </a:r>
          </a:p>
        </p:txBody>
      </p:sp>
      <p:sp>
        <p:nvSpPr>
          <p:cNvPr id="817208" name="Freeform 56"/>
          <p:cNvSpPr>
            <a:spLocks/>
          </p:cNvSpPr>
          <p:nvPr/>
        </p:nvSpPr>
        <p:spPr bwMode="auto">
          <a:xfrm>
            <a:off x="6084888" y="2060575"/>
            <a:ext cx="1150937" cy="2232025"/>
          </a:xfrm>
          <a:custGeom>
            <a:avLst/>
            <a:gdLst/>
            <a:ahLst/>
            <a:cxnLst>
              <a:cxn ang="0">
                <a:pos x="688" y="0"/>
              </a:cxn>
              <a:cxn ang="0">
                <a:pos x="597" y="590"/>
              </a:cxn>
              <a:cxn ang="0">
                <a:pos x="98" y="726"/>
              </a:cxn>
              <a:cxn ang="0">
                <a:pos x="8" y="1406"/>
              </a:cxn>
            </a:cxnLst>
            <a:rect l="0" t="0" r="r" b="b"/>
            <a:pathLst>
              <a:path w="695" h="1406">
                <a:moveTo>
                  <a:pt x="688" y="0"/>
                </a:moveTo>
                <a:cubicBezTo>
                  <a:pt x="691" y="234"/>
                  <a:pt x="695" y="469"/>
                  <a:pt x="597" y="590"/>
                </a:cubicBezTo>
                <a:cubicBezTo>
                  <a:pt x="499" y="711"/>
                  <a:pt x="196" y="590"/>
                  <a:pt x="98" y="726"/>
                </a:cubicBezTo>
                <a:cubicBezTo>
                  <a:pt x="0" y="862"/>
                  <a:pt x="4" y="1134"/>
                  <a:pt x="8" y="1406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7209" name="Text Box 57"/>
          <p:cNvSpPr txBox="1">
            <a:spLocks noChangeArrowheads="1"/>
          </p:cNvSpPr>
          <p:nvPr/>
        </p:nvSpPr>
        <p:spPr bwMode="auto">
          <a:xfrm>
            <a:off x="539750" y="4179888"/>
            <a:ext cx="2736850" cy="2057400"/>
          </a:xfrm>
          <a:prstGeom prst="rect">
            <a:avLst/>
          </a:prstGeom>
          <a:solidFill>
            <a:srgbClr val="CCFFCC"/>
          </a:solidFill>
          <a:ln w="38100" algn="ctr">
            <a:noFill/>
            <a:miter lim="800000"/>
            <a:headEnd type="none" w="med" len="lg"/>
            <a:tailEnd type="none" w="med" len="lg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l">
              <a:spcBef>
                <a:spcPct val="30000"/>
              </a:spcBef>
              <a:buClrTx/>
              <a:buFontTx/>
              <a:buNone/>
            </a:pPr>
            <a:r>
              <a:rPr lang="en-US" altLang="zh-CN" sz="2800" dirty="0"/>
              <a:t>A</a:t>
            </a:r>
            <a:r>
              <a:rPr lang="en-US" altLang="zh-CN" sz="2800" dirty="0">
                <a:latin typeface="+mn-ea"/>
                <a:ea typeface="+mn-ea"/>
              </a:rPr>
              <a:t>→</a:t>
            </a:r>
            <a:r>
              <a:rPr lang="en-US" altLang="zh-CN" sz="2800" dirty="0"/>
              <a:t>0</a:t>
            </a:r>
            <a:r>
              <a:rPr lang="zh-CN" altLang="en-US" sz="2800" dirty="0"/>
              <a:t>，</a:t>
            </a:r>
            <a:r>
              <a:rPr lang="en-US" altLang="zh-CN" sz="2800" dirty="0"/>
              <a:t>B</a:t>
            </a:r>
            <a:r>
              <a:rPr lang="en-US" altLang="zh-CN" sz="2800" dirty="0">
                <a:latin typeface="+mn-ea"/>
                <a:ea typeface="+mn-ea"/>
              </a:rPr>
              <a:t>→</a:t>
            </a:r>
            <a:r>
              <a:rPr lang="en-US" altLang="zh-CN" sz="2800" dirty="0"/>
              <a:t>1</a:t>
            </a:r>
          </a:p>
          <a:p>
            <a:pPr algn="l">
              <a:spcBef>
                <a:spcPct val="30000"/>
              </a:spcBef>
              <a:buClrTx/>
              <a:buFontTx/>
              <a:buNone/>
            </a:pPr>
            <a:r>
              <a:rPr lang="zh-CN" altLang="en-US" sz="2800" dirty="0"/>
              <a:t>不会烧坏器件，</a:t>
            </a:r>
          </a:p>
          <a:p>
            <a:pPr algn="l">
              <a:spcBef>
                <a:spcPct val="30000"/>
              </a:spcBef>
              <a:buClrTx/>
              <a:buFontTx/>
              <a:buNone/>
            </a:pPr>
            <a:r>
              <a:rPr lang="zh-CN" altLang="en-US" sz="2800" dirty="0"/>
              <a:t>但</a:t>
            </a:r>
            <a:r>
              <a:rPr lang="en-US" altLang="zh-CN" sz="2800" dirty="0"/>
              <a:t>B</a:t>
            </a:r>
            <a:r>
              <a:rPr lang="zh-CN" altLang="en-US" sz="2800" dirty="0"/>
              <a:t>输出的“</a:t>
            </a:r>
            <a:r>
              <a:rPr lang="en-US" altLang="zh-CN" sz="2800" dirty="0"/>
              <a:t>1”</a:t>
            </a:r>
            <a:r>
              <a:rPr lang="zh-CN" altLang="en-US" sz="2800" dirty="0"/>
              <a:t>信息会丢失。</a:t>
            </a:r>
          </a:p>
        </p:txBody>
      </p:sp>
      <p:sp>
        <p:nvSpPr>
          <p:cNvPr id="817210" name="Text Box 58"/>
          <p:cNvSpPr txBox="1">
            <a:spLocks noChangeArrowheads="1"/>
          </p:cNvSpPr>
          <p:nvPr/>
        </p:nvSpPr>
        <p:spPr bwMode="auto">
          <a:xfrm>
            <a:off x="7885113" y="2852738"/>
            <a:ext cx="576262" cy="519112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charset="0"/>
              </a:rPr>
              <a:t>0</a:t>
            </a:r>
          </a:p>
        </p:txBody>
      </p:sp>
      <p:sp>
        <p:nvSpPr>
          <p:cNvPr id="40" name="Text Box 55"/>
          <p:cNvSpPr txBox="1">
            <a:spLocks noChangeArrowheads="1"/>
          </p:cNvSpPr>
          <p:nvPr/>
        </p:nvSpPr>
        <p:spPr bwMode="auto">
          <a:xfrm>
            <a:off x="7429520" y="2285992"/>
            <a:ext cx="1152525" cy="519113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800" dirty="0" smtClean="0"/>
              <a:t>5.1K</a:t>
            </a:r>
            <a:endParaRPr lang="en-US" altLang="zh-CN" sz="2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81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817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7201" grpId="0"/>
      <p:bldP spid="817202" grpId="0"/>
      <p:bldP spid="817208" grpId="0" animBg="1"/>
      <p:bldP spid="817209" grpId="1" animBg="1"/>
      <p:bldP spid="8172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26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3825" y="146050"/>
            <a:ext cx="5311775" cy="652303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pic>
        <p:nvPicPr>
          <p:cNvPr id="864261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19700" y="4437063"/>
            <a:ext cx="3770313" cy="188753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864262" name="AutoShape 6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388350" y="260350"/>
            <a:ext cx="504825" cy="504825"/>
          </a:xfrm>
          <a:prstGeom prst="actionButtonRetur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64264" name="Rectangle 8"/>
          <p:cNvSpPr>
            <a:spLocks noGrp="1" noChangeArrowheads="1"/>
          </p:cNvSpPr>
          <p:nvPr>
            <p:ph idx="1"/>
          </p:nvPr>
        </p:nvSpPr>
        <p:spPr>
          <a:xfrm>
            <a:off x="2555875" y="188913"/>
            <a:ext cx="4897438" cy="503237"/>
          </a:xfrm>
          <a:noFill/>
          <a:ln/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</a:rPr>
              <a:t>标准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</a:rPr>
              <a:t>ATA</a:t>
            </a:r>
            <a:r>
              <a:rPr lang="en-US" altLang="zh-CN" sz="2400" b="1">
                <a:solidFill>
                  <a:srgbClr val="0000FF"/>
                </a:solidFill>
                <a:latin typeface="宋体" pitchFamily="2" charset="-122"/>
              </a:rPr>
              <a:t>(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</a:rPr>
              <a:t>IDE</a:t>
            </a:r>
            <a:r>
              <a:rPr lang="en-US" altLang="zh-CN" sz="2400" b="1">
                <a:solidFill>
                  <a:srgbClr val="0000FF"/>
                </a:solidFill>
                <a:latin typeface="宋体" pitchFamily="2" charset="-122"/>
              </a:rPr>
              <a:t>)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</a:rPr>
              <a:t>硬盘驱动器连接器</a:t>
            </a:r>
          </a:p>
        </p:txBody>
      </p:sp>
      <p:sp>
        <p:nvSpPr>
          <p:cNvPr id="864265" name="Rectangle 9"/>
          <p:cNvSpPr>
            <a:spLocks noChangeArrowheads="1"/>
          </p:cNvSpPr>
          <p:nvPr/>
        </p:nvSpPr>
        <p:spPr bwMode="auto">
          <a:xfrm>
            <a:off x="107950" y="6310313"/>
            <a:ext cx="15113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>
                <a:solidFill>
                  <a:srgbClr val="0000FF"/>
                </a:solidFill>
              </a:rPr>
              <a:t>40</a:t>
            </a:r>
            <a:r>
              <a:rPr lang="zh-CN" altLang="en-US">
                <a:solidFill>
                  <a:srgbClr val="0000FF"/>
                </a:solidFill>
              </a:rPr>
              <a:t>线电缆</a:t>
            </a:r>
          </a:p>
        </p:txBody>
      </p:sp>
      <p:sp>
        <p:nvSpPr>
          <p:cNvPr id="864266" name="Rectangle 10"/>
          <p:cNvSpPr>
            <a:spLocks noChangeArrowheads="1"/>
          </p:cNvSpPr>
          <p:nvPr/>
        </p:nvSpPr>
        <p:spPr bwMode="auto">
          <a:xfrm>
            <a:off x="6373813" y="6310313"/>
            <a:ext cx="15113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>
                <a:solidFill>
                  <a:srgbClr val="0000FF"/>
                </a:solidFill>
              </a:rPr>
              <a:t>80</a:t>
            </a:r>
            <a:r>
              <a:rPr lang="zh-CN" altLang="en-US">
                <a:solidFill>
                  <a:srgbClr val="0000FF"/>
                </a:solidFill>
              </a:rPr>
              <a:t>线电缆</a:t>
            </a:r>
          </a:p>
        </p:txBody>
      </p:sp>
      <p:sp>
        <p:nvSpPr>
          <p:cNvPr id="864267" name="Rectangle 11"/>
          <p:cNvSpPr>
            <a:spLocks noChangeArrowheads="1"/>
          </p:cNvSpPr>
          <p:nvPr/>
        </p:nvSpPr>
        <p:spPr bwMode="auto">
          <a:xfrm>
            <a:off x="5435600" y="3500438"/>
            <a:ext cx="3457575" cy="10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buClr>
                <a:schemeClr val="bg2"/>
              </a:buClr>
              <a:buSzPct val="75000"/>
            </a:pPr>
            <a:r>
              <a:rPr lang="en-US" altLang="zh-CN" sz="2000">
                <a:solidFill>
                  <a:srgbClr val="006600"/>
                </a:solidFill>
              </a:rPr>
              <a:t>Ultra DMA mode 4:</a:t>
            </a:r>
            <a:r>
              <a:rPr lang="en-US" altLang="zh-CN" sz="2000">
                <a:solidFill>
                  <a:srgbClr val="CC0000"/>
                </a:solidFill>
              </a:rPr>
              <a:t> 66MB/s</a:t>
            </a:r>
          </a:p>
          <a:p>
            <a:pPr marL="342900" indent="-342900" algn="l">
              <a:buClr>
                <a:schemeClr val="bg2"/>
              </a:buClr>
              <a:buSzPct val="75000"/>
            </a:pPr>
            <a:r>
              <a:rPr lang="en-US" altLang="zh-CN" sz="2000">
                <a:solidFill>
                  <a:srgbClr val="006600"/>
                </a:solidFill>
              </a:rPr>
              <a:t>Ultra DMA mode 5:</a:t>
            </a:r>
            <a:r>
              <a:rPr lang="en-US" altLang="zh-CN" sz="2000">
                <a:solidFill>
                  <a:srgbClr val="CC0000"/>
                </a:solidFill>
              </a:rPr>
              <a:t> 100MB/s</a:t>
            </a:r>
          </a:p>
          <a:p>
            <a:pPr marL="342900" indent="-342900" algn="l">
              <a:buClr>
                <a:schemeClr val="bg2"/>
              </a:buClr>
              <a:buSzPct val="75000"/>
            </a:pPr>
            <a:r>
              <a:rPr lang="en-US" altLang="zh-CN" sz="2000">
                <a:solidFill>
                  <a:srgbClr val="006600"/>
                </a:solidFill>
              </a:rPr>
              <a:t>Ultra DMA mode ?:</a:t>
            </a:r>
            <a:r>
              <a:rPr lang="en-US" altLang="zh-CN" sz="2000">
                <a:solidFill>
                  <a:srgbClr val="CC0000"/>
                </a:solidFill>
              </a:rPr>
              <a:t> 133MB/s</a:t>
            </a:r>
          </a:p>
        </p:txBody>
      </p:sp>
      <p:sp>
        <p:nvSpPr>
          <p:cNvPr id="864268" name="Rectangle 12"/>
          <p:cNvSpPr>
            <a:spLocks noChangeArrowheads="1"/>
          </p:cNvSpPr>
          <p:nvPr/>
        </p:nvSpPr>
        <p:spPr bwMode="auto">
          <a:xfrm>
            <a:off x="1116013" y="4076700"/>
            <a:ext cx="331311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2000">
                <a:solidFill>
                  <a:srgbClr val="006600"/>
                </a:solidFill>
              </a:rPr>
              <a:t>Ultra DMA mode 2:</a:t>
            </a:r>
            <a:r>
              <a:rPr lang="en-US" altLang="zh-CN" sz="2000">
                <a:solidFill>
                  <a:srgbClr val="CC0000"/>
                </a:solidFill>
              </a:rPr>
              <a:t> 33MB/s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F17592-9E29-4134-9A35-FDEBF8475B13}" type="slidenum">
              <a:rPr lang="zh-CN" altLang="en-US" smtClean="0"/>
              <a:pPr/>
              <a:t>61</a:t>
            </a:fld>
            <a:endParaRPr lang="en-US" altLang="zh-CN"/>
          </a:p>
        </p:txBody>
      </p:sp>
      <p:pic>
        <p:nvPicPr>
          <p:cNvPr id="87552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lum bright="20000" contrast="20000"/>
          </a:blip>
          <a:srcRect l="20354" t="3588" r="27897" b="26862"/>
          <a:stretch>
            <a:fillRect/>
          </a:stretch>
        </p:blipFill>
        <p:spPr bwMode="auto">
          <a:xfrm>
            <a:off x="259639" y="158716"/>
            <a:ext cx="8670079" cy="63421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AutoShape 6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388350" y="260350"/>
            <a:ext cx="504825" cy="504825"/>
          </a:xfrm>
          <a:prstGeom prst="actionButtonRetur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8816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60" y="776275"/>
            <a:ext cx="5328740" cy="5821165"/>
          </a:xfrm>
          <a:prstGeom prst="ellipse">
            <a:avLst/>
          </a:prstGeom>
          <a:ln w="63500" cap="rnd">
            <a:solidFill>
              <a:srgbClr val="FF33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椭圆 6"/>
          <p:cNvSpPr/>
          <p:nvPr/>
        </p:nvSpPr>
        <p:spPr bwMode="auto">
          <a:xfrm>
            <a:off x="539440" y="908650"/>
            <a:ext cx="2880400" cy="3096430"/>
          </a:xfrm>
          <a:prstGeom prst="ellipse">
            <a:avLst/>
          </a:prstGeom>
          <a:noFill/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 rot="1105438">
            <a:off x="3323796" y="2780331"/>
            <a:ext cx="792110" cy="432060"/>
          </a:xfrm>
          <a:prstGeom prst="rightArrow">
            <a:avLst/>
          </a:prstGeom>
          <a:solidFill>
            <a:srgbClr val="FF6600"/>
          </a:solidFill>
          <a:ln>
            <a:headEnd type="none" w="med" len="med"/>
            <a:tailEnd type="triangle" w="med" len="lg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81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81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309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5288" y="115888"/>
            <a:ext cx="6696075" cy="6553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866310" name="AutoShape 6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388350" y="260350"/>
            <a:ext cx="504825" cy="504825"/>
          </a:xfrm>
          <a:prstGeom prst="actionButtonRetur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66311" name="Text Box 7"/>
          <p:cNvSpPr txBox="1">
            <a:spLocks noChangeArrowheads="1"/>
          </p:cNvSpPr>
          <p:nvPr/>
        </p:nvSpPr>
        <p:spPr bwMode="auto">
          <a:xfrm>
            <a:off x="2484438" y="1689100"/>
            <a:ext cx="345598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</a:rPr>
              <a:t>非屏蔽双绞线（</a:t>
            </a:r>
            <a:r>
              <a:rPr lang="en-US" altLang="zh-CN">
                <a:solidFill>
                  <a:srgbClr val="0000FF"/>
                </a:solidFill>
              </a:rPr>
              <a:t>UTP</a:t>
            </a:r>
            <a:r>
              <a:rPr lang="zh-CN" altLang="en-US">
                <a:solidFill>
                  <a:srgbClr val="0000FF"/>
                </a:solidFill>
              </a:rPr>
              <a:t>）</a:t>
            </a:r>
          </a:p>
        </p:txBody>
      </p:sp>
      <p:sp>
        <p:nvSpPr>
          <p:cNvPr id="866312" name="Text Box 8"/>
          <p:cNvSpPr txBox="1">
            <a:spLocks noChangeArrowheads="1"/>
          </p:cNvSpPr>
          <p:nvPr/>
        </p:nvSpPr>
        <p:spPr bwMode="auto">
          <a:xfrm>
            <a:off x="682625" y="5099050"/>
            <a:ext cx="1728788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</a:rPr>
              <a:t>屏蔽双绞线（</a:t>
            </a:r>
            <a:r>
              <a:rPr lang="en-US" altLang="zh-CN">
                <a:solidFill>
                  <a:srgbClr val="0000FF"/>
                </a:solidFill>
              </a:rPr>
              <a:t>STP</a:t>
            </a:r>
            <a:r>
              <a:rPr lang="zh-CN" altLang="en-US">
                <a:solidFill>
                  <a:srgbClr val="0000FF"/>
                </a:solidFill>
              </a:rPr>
              <a:t>）</a:t>
            </a:r>
          </a:p>
        </p:txBody>
      </p:sp>
      <p:pic>
        <p:nvPicPr>
          <p:cNvPr id="866313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19938" y="836613"/>
            <a:ext cx="1773237" cy="508476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310" name="AutoShape 6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388350" y="260350"/>
            <a:ext cx="504825" cy="504825"/>
          </a:xfrm>
          <a:prstGeom prst="actionButtonRetur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875522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66974" y="1862728"/>
            <a:ext cx="4000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5523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66974" y="4396095"/>
            <a:ext cx="4000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5524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5272" y="1719852"/>
            <a:ext cx="1981200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5525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81816" y="1719852"/>
            <a:ext cx="196215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5526" name="Picture 6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148" y="395567"/>
            <a:ext cx="314325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2752726" y="3648678"/>
            <a:ext cx="3337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D60093"/>
                </a:solidFill>
              </a:rPr>
              <a:t>Straight Through Cable</a:t>
            </a:r>
            <a:endParaRPr lang="zh-CN" altLang="en-US" dirty="0">
              <a:solidFill>
                <a:srgbClr val="D60093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38544" y="6039169"/>
            <a:ext cx="1778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D60093"/>
                </a:solidFill>
              </a:rPr>
              <a:t>Cross Cable</a:t>
            </a:r>
            <a:endParaRPr lang="zh-CN" altLang="en-US" dirty="0">
              <a:solidFill>
                <a:srgbClr val="D60093"/>
              </a:solidFill>
            </a:endParaRPr>
          </a:p>
        </p:txBody>
      </p:sp>
      <p:pic>
        <p:nvPicPr>
          <p:cNvPr id="875527" name="Picture 7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67304" y="395567"/>
            <a:ext cx="1714512" cy="132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右箭头 14"/>
          <p:cNvSpPr/>
          <p:nvPr/>
        </p:nvSpPr>
        <p:spPr bwMode="auto">
          <a:xfrm>
            <a:off x="3967172" y="824195"/>
            <a:ext cx="785818" cy="357190"/>
          </a:xfrm>
          <a:prstGeom prst="rightArrow">
            <a:avLst/>
          </a:prstGeom>
          <a:ln>
            <a:headEnd type="none" w="med" len="med"/>
            <a:tailEnd type="triangle" w="med" len="lg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284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188" y="385763"/>
            <a:ext cx="7993062" cy="576103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865285" name="AutoShape 5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388350" y="260350"/>
            <a:ext cx="504825" cy="504825"/>
          </a:xfrm>
          <a:prstGeom prst="actionButtonRetur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65282" name="Rectangle 2"/>
          <p:cNvSpPr>
            <a:spLocks noGrp="1" noChangeArrowheads="1"/>
          </p:cNvSpPr>
          <p:nvPr>
            <p:ph idx="1"/>
          </p:nvPr>
        </p:nvSpPr>
        <p:spPr>
          <a:xfrm>
            <a:off x="1258888" y="909638"/>
            <a:ext cx="2592387" cy="863600"/>
          </a:xfrm>
        </p:spPr>
        <p:txBody>
          <a:bodyPr/>
          <a:lstStyle/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</a:rPr>
              <a:t>以太网同轴电缆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</a:rPr>
              <a:t>T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</a:rPr>
              <a:t>型连接器</a:t>
            </a:r>
          </a:p>
        </p:txBody>
      </p:sp>
      <p:sp>
        <p:nvSpPr>
          <p:cNvPr id="865286" name="Rectangle 6"/>
          <p:cNvSpPr>
            <a:spLocks noChangeArrowheads="1"/>
          </p:cNvSpPr>
          <p:nvPr/>
        </p:nvSpPr>
        <p:spPr bwMode="auto">
          <a:xfrm>
            <a:off x="5651500" y="5661025"/>
            <a:ext cx="15113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>
                <a:solidFill>
                  <a:srgbClr val="0000FF"/>
                </a:solidFill>
              </a:rPr>
              <a:t>同轴电缆</a:t>
            </a:r>
          </a:p>
        </p:txBody>
      </p:sp>
      <p:sp>
        <p:nvSpPr>
          <p:cNvPr id="865287" name="Text Box 7"/>
          <p:cNvSpPr txBox="1">
            <a:spLocks noChangeArrowheads="1"/>
          </p:cNvSpPr>
          <p:nvPr/>
        </p:nvSpPr>
        <p:spPr bwMode="auto">
          <a:xfrm>
            <a:off x="7524750" y="2466975"/>
            <a:ext cx="8636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6600"/>
                </a:solidFill>
              </a:rPr>
              <a:t>导体</a:t>
            </a:r>
          </a:p>
        </p:txBody>
      </p:sp>
      <p:sp>
        <p:nvSpPr>
          <p:cNvPr id="865288" name="Text Box 8"/>
          <p:cNvSpPr txBox="1">
            <a:spLocks noChangeArrowheads="1"/>
          </p:cNvSpPr>
          <p:nvPr/>
        </p:nvSpPr>
        <p:spPr bwMode="auto">
          <a:xfrm>
            <a:off x="5580063" y="2466975"/>
            <a:ext cx="151288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6600"/>
                </a:solidFill>
              </a:rPr>
              <a:t>绝缘材料</a:t>
            </a:r>
          </a:p>
        </p:txBody>
      </p:sp>
      <p:sp>
        <p:nvSpPr>
          <p:cNvPr id="865289" name="Text Box 9"/>
          <p:cNvSpPr txBox="1">
            <a:spLocks noChangeArrowheads="1"/>
          </p:cNvSpPr>
          <p:nvPr/>
        </p:nvSpPr>
        <p:spPr bwMode="auto">
          <a:xfrm>
            <a:off x="3851275" y="2420938"/>
            <a:ext cx="15128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6600"/>
                </a:solidFill>
              </a:rPr>
              <a:t>屏蔽层</a:t>
            </a:r>
          </a:p>
        </p:txBody>
      </p:sp>
      <p:sp>
        <p:nvSpPr>
          <p:cNvPr id="865290" name="Text Box 10"/>
          <p:cNvSpPr txBox="1">
            <a:spLocks noChangeArrowheads="1"/>
          </p:cNvSpPr>
          <p:nvPr/>
        </p:nvSpPr>
        <p:spPr bwMode="auto">
          <a:xfrm>
            <a:off x="1979613" y="2420938"/>
            <a:ext cx="151288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6600"/>
                </a:solidFill>
              </a:rPr>
              <a:t>导线外壳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1" name="AutoShape 3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388350" y="260350"/>
            <a:ext cx="504825" cy="504825"/>
          </a:xfrm>
          <a:prstGeom prst="actionButtonRetur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867339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463" y="649288"/>
            <a:ext cx="6659562" cy="55880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pic>
        <p:nvPicPr>
          <p:cNvPr id="867340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80263" y="1268413"/>
            <a:ext cx="1784350" cy="43926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867341" name="Text Box 13"/>
          <p:cNvSpPr txBox="1">
            <a:spLocks noChangeArrowheads="1"/>
          </p:cNvSpPr>
          <p:nvPr/>
        </p:nvSpPr>
        <p:spPr bwMode="auto">
          <a:xfrm>
            <a:off x="4500563" y="260350"/>
            <a:ext cx="259238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50</a:t>
            </a:r>
            <a:r>
              <a:rPr lang="zh-CN" altLang="en-US"/>
              <a:t>欧姆终端负载</a:t>
            </a:r>
          </a:p>
        </p:txBody>
      </p:sp>
      <p:sp>
        <p:nvSpPr>
          <p:cNvPr id="867342" name="Text Box 14"/>
          <p:cNvSpPr txBox="1">
            <a:spLocks noChangeArrowheads="1"/>
          </p:cNvSpPr>
          <p:nvPr/>
        </p:nvSpPr>
        <p:spPr bwMode="auto">
          <a:xfrm>
            <a:off x="5149850" y="5876925"/>
            <a:ext cx="136683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T</a:t>
            </a:r>
            <a:r>
              <a:rPr lang="zh-CN" altLang="en-US"/>
              <a:t>型接头</a:t>
            </a:r>
          </a:p>
        </p:txBody>
      </p:sp>
      <p:sp>
        <p:nvSpPr>
          <p:cNvPr id="867343" name="Text Box 15"/>
          <p:cNvSpPr txBox="1">
            <a:spLocks noChangeArrowheads="1"/>
          </p:cNvSpPr>
          <p:nvPr/>
        </p:nvSpPr>
        <p:spPr bwMode="auto">
          <a:xfrm>
            <a:off x="6011863" y="6237288"/>
            <a:ext cx="208915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细缆</a:t>
            </a:r>
            <a:r>
              <a:rPr lang="en-US" altLang="zh-CN">
                <a:latin typeface="宋体" pitchFamily="2" charset="-122"/>
              </a:rPr>
              <a:t>(</a:t>
            </a:r>
            <a:r>
              <a:rPr lang="en-US" altLang="zh-CN"/>
              <a:t>RG-58</a:t>
            </a:r>
            <a:r>
              <a:rPr lang="en-US" altLang="zh-CN">
                <a:latin typeface="宋体" pitchFamily="2" charset="-122"/>
              </a:rPr>
              <a:t>)</a:t>
            </a:r>
            <a:endParaRPr lang="zh-CN" altLang="en-US">
              <a:latin typeface="宋体" pitchFamily="2" charset="-122"/>
            </a:endParaRPr>
          </a:p>
        </p:txBody>
      </p:sp>
      <p:sp>
        <p:nvSpPr>
          <p:cNvPr id="867344" name="Text Box 16"/>
          <p:cNvSpPr txBox="1">
            <a:spLocks noChangeArrowheads="1"/>
          </p:cNvSpPr>
          <p:nvPr/>
        </p:nvSpPr>
        <p:spPr bwMode="auto">
          <a:xfrm>
            <a:off x="827088" y="5054600"/>
            <a:ext cx="4319587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</a:rPr>
              <a:t>在细电缆以太网上</a:t>
            </a:r>
            <a:r>
              <a:rPr lang="zh-CN" altLang="en-US">
                <a:solidFill>
                  <a:srgbClr val="CC0000"/>
                </a:solidFill>
              </a:rPr>
              <a:t>末端站点</a:t>
            </a:r>
            <a:r>
              <a:rPr lang="zh-CN" altLang="en-US">
                <a:solidFill>
                  <a:srgbClr val="0000FF"/>
                </a:solidFill>
              </a:rPr>
              <a:t>的</a:t>
            </a:r>
            <a:r>
              <a:rPr lang="en-US" altLang="zh-CN">
                <a:solidFill>
                  <a:srgbClr val="0000FF"/>
                </a:solidFill>
              </a:rPr>
              <a:t>10Base2</a:t>
            </a:r>
            <a:r>
              <a:rPr lang="zh-CN" altLang="en-US">
                <a:solidFill>
                  <a:srgbClr val="0000FF"/>
                </a:solidFill>
              </a:rPr>
              <a:t>网卡外观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1" name="AutoShape 3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388350" y="260350"/>
            <a:ext cx="504825" cy="504825"/>
          </a:xfrm>
          <a:prstGeom prst="actionButtonRetur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67343" name="Text Box 15"/>
          <p:cNvSpPr txBox="1">
            <a:spLocks noChangeArrowheads="1"/>
          </p:cNvSpPr>
          <p:nvPr/>
        </p:nvSpPr>
        <p:spPr bwMode="auto">
          <a:xfrm>
            <a:off x="6515410" y="1268700"/>
            <a:ext cx="2089150" cy="83099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未加终端电阻的波形</a:t>
            </a:r>
            <a:endParaRPr lang="zh-CN" altLang="en-US" dirty="0">
              <a:latin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50000"/>
                    </a14:imgEffect>
                  </a14:imgLayer>
                </a14:imgProps>
              </a:ext>
            </a:extLst>
          </a:blip>
          <a:srcRect t="8527" r="8139" b="2974"/>
          <a:stretch/>
        </p:blipFill>
        <p:spPr>
          <a:xfrm>
            <a:off x="682600" y="225174"/>
            <a:ext cx="5904820" cy="30645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50000"/>
                    </a14:imgEffect>
                  </a14:imgLayer>
                </a14:imgProps>
              </a:ext>
            </a:extLst>
          </a:blip>
          <a:srcRect t="8661" r="7924" b="2162"/>
          <a:stretch/>
        </p:blipFill>
        <p:spPr>
          <a:xfrm>
            <a:off x="633075" y="3381243"/>
            <a:ext cx="6026356" cy="3144187"/>
          </a:xfrm>
          <a:prstGeom prst="rect">
            <a:avLst/>
          </a:prstGeom>
        </p:spPr>
      </p:pic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6587420" y="4437140"/>
            <a:ext cx="2089150" cy="83099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 smtClean="0"/>
              <a:t>加上终端</a:t>
            </a:r>
            <a:r>
              <a:rPr lang="zh-CN" altLang="en-US" dirty="0"/>
              <a:t>电阻的波形</a:t>
            </a:r>
            <a:endParaRPr lang="zh-CN" altLang="en-US" dirty="0">
              <a:latin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39215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2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763713" y="1700213"/>
            <a:ext cx="7235825" cy="2592387"/>
          </a:xfrm>
          <a:noFill/>
          <a:ln/>
        </p:spPr>
        <p:txBody>
          <a:bodyPr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00"/>
                </a:solidFill>
                <a:ea typeface="黑体" pitchFamily="2" charset="-122"/>
              </a:rPr>
              <a:t>微机原理</a:t>
            </a:r>
            <a:r>
              <a:rPr lang="zh-CN" altLang="en-US" sz="4000" b="0" dirty="0">
                <a:solidFill>
                  <a:schemeClr val="bg1"/>
                </a:solidFill>
                <a:ea typeface="黑体" pitchFamily="2" charset="-122"/>
              </a:rPr>
              <a:t>及</a:t>
            </a:r>
            <a:r>
              <a:rPr lang="zh-CN" altLang="en-US" sz="4000" b="0" dirty="0">
                <a:solidFill>
                  <a:srgbClr val="FFFF00"/>
                </a:solidFill>
                <a:ea typeface="黑体" pitchFamily="2" charset="-122"/>
              </a:rPr>
              <a:t>接口技术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FF"/>
                </a:solidFill>
                <a:ea typeface="黑体" pitchFamily="2" charset="-122"/>
              </a:rPr>
              <a:t>第</a:t>
            </a:r>
            <a:r>
              <a:rPr lang="en-US" altLang="zh-CN" sz="7200" b="0" dirty="0">
                <a:solidFill>
                  <a:srgbClr val="FFFFFF"/>
                </a:solidFill>
                <a:ea typeface="黑体" pitchFamily="2" charset="-122"/>
              </a:rPr>
              <a:t>4</a:t>
            </a:r>
            <a:r>
              <a:rPr lang="zh-CN" altLang="en-US" sz="4000" b="0" dirty="0">
                <a:solidFill>
                  <a:srgbClr val="FFFFFF"/>
                </a:solidFill>
                <a:ea typeface="黑体" pitchFamily="2" charset="-122"/>
              </a:rPr>
              <a:t>章  总线</a:t>
            </a:r>
          </a:p>
        </p:txBody>
      </p:sp>
      <p:sp>
        <p:nvSpPr>
          <p:cNvPr id="849923" name="Rectangle 3"/>
          <p:cNvSpPr>
            <a:spLocks noChangeArrowheads="1"/>
          </p:cNvSpPr>
          <p:nvPr/>
        </p:nvSpPr>
        <p:spPr bwMode="auto">
          <a:xfrm>
            <a:off x="3059113" y="4579938"/>
            <a:ext cx="5905500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rgbClr val="00007D"/>
              </a:buClr>
              <a:buSzPct val="75000"/>
            </a:pPr>
            <a:r>
              <a:rPr lang="en-US" altLang="zh-CN" sz="3600" dirty="0" smtClean="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4.5  PC</a:t>
            </a:r>
            <a:r>
              <a:rPr lang="zh-CN" altLang="en-US" sz="3600" dirty="0" smtClean="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中的总线</a:t>
            </a:r>
            <a:endParaRPr lang="en-US" altLang="zh-CN" sz="3600" dirty="0">
              <a:solidFill>
                <a:srgbClr val="00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5615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9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9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499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99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49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49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49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  PC</a:t>
            </a:r>
            <a:r>
              <a:rPr lang="zh-CN" altLang="en-US" dirty="0"/>
              <a:t>中的总线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420" y="980660"/>
            <a:ext cx="8497180" cy="5616780"/>
          </a:xfrm>
        </p:spPr>
        <p:txBody>
          <a:bodyPr/>
          <a:lstStyle/>
          <a:p>
            <a:r>
              <a:rPr lang="zh-CN" altLang="zh-CN" dirty="0"/>
              <a:t>在</a:t>
            </a:r>
            <a:r>
              <a:rPr lang="en-US" altLang="zh-CN" dirty="0">
                <a:solidFill>
                  <a:srgbClr val="FF0000"/>
                </a:solidFill>
              </a:rPr>
              <a:t>16</a:t>
            </a:r>
            <a:r>
              <a:rPr lang="zh-CN" altLang="zh-CN" dirty="0">
                <a:solidFill>
                  <a:srgbClr val="FF0000"/>
                </a:solidFill>
              </a:rPr>
              <a:t>位</a:t>
            </a:r>
            <a:r>
              <a:rPr lang="en-US" altLang="zh-CN" dirty="0">
                <a:solidFill>
                  <a:srgbClr val="FF0000"/>
                </a:solidFill>
              </a:rPr>
              <a:t>8086</a:t>
            </a:r>
            <a:r>
              <a:rPr lang="zh-CN" altLang="zh-CN" dirty="0"/>
              <a:t>微处理器构成的</a:t>
            </a:r>
            <a:r>
              <a:rPr lang="zh-CN" altLang="zh-CN" dirty="0" smtClean="0"/>
              <a:t>微机</a:t>
            </a:r>
            <a:r>
              <a:rPr lang="zh-CN" altLang="en-US" dirty="0" smtClean="0"/>
              <a:t>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系统</a:t>
            </a:r>
            <a:r>
              <a:rPr lang="zh-CN" altLang="zh-CN" dirty="0"/>
              <a:t>的</a:t>
            </a:r>
            <a:r>
              <a:rPr lang="en-US" altLang="zh-CN" dirty="0">
                <a:solidFill>
                  <a:srgbClr val="D60093"/>
                </a:solidFill>
              </a:rPr>
              <a:t>CPU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D60093"/>
                </a:solidFill>
              </a:rPr>
              <a:t>主存</a:t>
            </a:r>
            <a:r>
              <a:rPr lang="zh-CN" altLang="zh-CN" dirty="0"/>
              <a:t>、</a:t>
            </a:r>
            <a:r>
              <a:rPr lang="en-US" altLang="zh-CN" dirty="0">
                <a:solidFill>
                  <a:srgbClr val="D60093"/>
                </a:solidFill>
              </a:rPr>
              <a:t>I/O</a:t>
            </a:r>
            <a:r>
              <a:rPr lang="zh-CN" altLang="zh-CN" dirty="0">
                <a:solidFill>
                  <a:srgbClr val="D60093"/>
                </a:solidFill>
              </a:rPr>
              <a:t>接口</a:t>
            </a:r>
            <a:r>
              <a:rPr lang="zh-CN" altLang="zh-CN" dirty="0" smtClean="0"/>
              <a:t>等主要功能部件通过</a:t>
            </a:r>
            <a:r>
              <a:rPr lang="zh-CN" altLang="zh-CN" dirty="0">
                <a:solidFill>
                  <a:srgbClr val="0000FF"/>
                </a:solidFill>
              </a:rPr>
              <a:t>系统总线</a:t>
            </a:r>
            <a:r>
              <a:rPr lang="zh-CN" altLang="zh-CN" dirty="0"/>
              <a:t>连接在</a:t>
            </a:r>
            <a:r>
              <a:rPr lang="zh-CN" altLang="zh-CN" dirty="0" smtClean="0"/>
              <a:t>一起。</a:t>
            </a:r>
            <a:endParaRPr lang="en-US" altLang="zh-CN" dirty="0" smtClean="0"/>
          </a:p>
          <a:p>
            <a:r>
              <a:rPr lang="zh-CN" altLang="zh-CN" dirty="0" smtClean="0">
                <a:solidFill>
                  <a:srgbClr val="0000FF"/>
                </a:solidFill>
              </a:rPr>
              <a:t>系统</a:t>
            </a:r>
            <a:r>
              <a:rPr lang="zh-CN" altLang="zh-CN" dirty="0">
                <a:solidFill>
                  <a:srgbClr val="0000FF"/>
                </a:solidFill>
              </a:rPr>
              <a:t>总线</a:t>
            </a:r>
            <a:r>
              <a:rPr lang="zh-CN" altLang="zh-CN" dirty="0"/>
              <a:t>在微机中是数据通信中枢，对系统运行和性能有至关重要的影响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在</a:t>
            </a:r>
            <a:r>
              <a:rPr lang="en-US" altLang="zh-CN" dirty="0">
                <a:solidFill>
                  <a:srgbClr val="FF0000"/>
                </a:solidFill>
              </a:rPr>
              <a:t>8086</a:t>
            </a:r>
            <a:r>
              <a:rPr lang="zh-CN" altLang="zh-CN" dirty="0">
                <a:solidFill>
                  <a:srgbClr val="FF0000"/>
                </a:solidFill>
              </a:rPr>
              <a:t>系统</a:t>
            </a:r>
            <a:r>
              <a:rPr lang="zh-CN" altLang="zh-CN" dirty="0"/>
              <a:t>中使用的系统总线是</a:t>
            </a:r>
            <a:r>
              <a:rPr lang="en-US" altLang="zh-CN" dirty="0">
                <a:solidFill>
                  <a:srgbClr val="0000FF"/>
                </a:solidFill>
              </a:rPr>
              <a:t>ISA</a:t>
            </a:r>
            <a:r>
              <a:rPr lang="zh-CN" altLang="zh-CN" dirty="0" smtClean="0">
                <a:solidFill>
                  <a:srgbClr val="0000FF"/>
                </a:solidFill>
              </a:rPr>
              <a:t>总线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总线信号依据</a:t>
            </a:r>
            <a:r>
              <a:rPr lang="en-US" altLang="zh-CN" dirty="0"/>
              <a:t>8086</a:t>
            </a:r>
            <a:r>
              <a:rPr lang="zh-CN" altLang="zh-CN" dirty="0"/>
              <a:t>处理器信号</a:t>
            </a:r>
            <a:r>
              <a:rPr lang="zh-CN" altLang="zh-CN" dirty="0" smtClean="0"/>
              <a:t>定义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8086</a:t>
            </a:r>
            <a:r>
              <a:rPr lang="zh-CN" altLang="zh-CN" dirty="0"/>
              <a:t>处理器与</a:t>
            </a:r>
            <a:r>
              <a:rPr lang="en-US" altLang="zh-CN" dirty="0"/>
              <a:t>ISA</a:t>
            </a:r>
            <a:r>
              <a:rPr lang="zh-CN" altLang="zh-CN" dirty="0"/>
              <a:t>总线可以实现信号直接</a:t>
            </a:r>
            <a:r>
              <a:rPr lang="zh-CN" altLang="zh-CN" dirty="0" smtClean="0"/>
              <a:t>对接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利用</a:t>
            </a:r>
            <a:r>
              <a:rPr lang="en-US" altLang="zh-CN" dirty="0" smtClean="0"/>
              <a:t>ISA</a:t>
            </a:r>
            <a:r>
              <a:rPr lang="zh-CN" altLang="zh-CN" dirty="0" smtClean="0"/>
              <a:t>总线</a:t>
            </a:r>
            <a:r>
              <a:rPr lang="zh-CN" altLang="zh-CN" dirty="0"/>
              <a:t>直接读</a:t>
            </a:r>
            <a:r>
              <a:rPr lang="en-US" altLang="zh-CN" dirty="0"/>
              <a:t>/</a:t>
            </a:r>
            <a:r>
              <a:rPr lang="zh-CN" altLang="zh-CN" dirty="0"/>
              <a:t>写主存或</a:t>
            </a:r>
            <a:r>
              <a:rPr lang="en-US" altLang="zh-CN" dirty="0"/>
              <a:t>I/O</a:t>
            </a:r>
            <a:r>
              <a:rPr lang="zh-CN" altLang="zh-CN" dirty="0" smtClean="0"/>
              <a:t>接口。</a:t>
            </a:r>
            <a:endParaRPr lang="en-US" altLang="zh-CN" dirty="0" smtClean="0"/>
          </a:p>
          <a:p>
            <a:r>
              <a:rPr lang="zh-CN" altLang="zh-CN" dirty="0" smtClean="0"/>
              <a:t>那时</a:t>
            </a:r>
            <a:r>
              <a:rPr lang="zh-CN" altLang="zh-CN" dirty="0"/>
              <a:t>的外设一般通过并行</a:t>
            </a:r>
            <a:r>
              <a:rPr lang="en-US" altLang="zh-CN" dirty="0"/>
              <a:t>I/O</a:t>
            </a:r>
            <a:r>
              <a:rPr lang="zh-CN" altLang="zh-CN" dirty="0"/>
              <a:t>接口或串行</a:t>
            </a:r>
            <a:r>
              <a:rPr lang="en-US" altLang="zh-CN" dirty="0"/>
              <a:t>I/O</a:t>
            </a:r>
            <a:r>
              <a:rPr lang="zh-CN" altLang="zh-CN" dirty="0"/>
              <a:t>接口与外设相连，使用最普遍的串行总线是</a:t>
            </a:r>
            <a:r>
              <a:rPr lang="en-US" altLang="zh-CN" dirty="0"/>
              <a:t>RS-232</a:t>
            </a:r>
            <a:r>
              <a:rPr lang="zh-CN" altLang="zh-CN" dirty="0"/>
              <a:t>总线。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B039F1-95E9-4099-8B27-718396465C74}" type="slidenum">
              <a:rPr lang="zh-CN" altLang="en-US" smtClean="0"/>
              <a:pPr/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7504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  PC</a:t>
            </a:r>
            <a:r>
              <a:rPr lang="zh-CN" altLang="en-US" dirty="0"/>
              <a:t>中的总线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10" y="1340710"/>
            <a:ext cx="8641200" cy="525673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CN" altLang="zh-CN" dirty="0"/>
              <a:t>到</a:t>
            </a:r>
            <a:r>
              <a:rPr lang="en-US" altLang="zh-CN" dirty="0">
                <a:solidFill>
                  <a:srgbClr val="FF0000"/>
                </a:solidFill>
              </a:rPr>
              <a:t>32</a:t>
            </a:r>
            <a:r>
              <a:rPr lang="zh-CN" altLang="zh-CN" dirty="0">
                <a:solidFill>
                  <a:srgbClr val="FF0000"/>
                </a:solidFill>
              </a:rPr>
              <a:t>位</a:t>
            </a:r>
            <a:r>
              <a:rPr lang="en-US" altLang="zh-CN" dirty="0">
                <a:solidFill>
                  <a:srgbClr val="FF0000"/>
                </a:solidFill>
              </a:rPr>
              <a:t>80386</a:t>
            </a:r>
            <a:r>
              <a:rPr lang="zh-CN" altLang="zh-CN" dirty="0"/>
              <a:t>微处理器构成的微机时代，系统总线发展为采用与</a:t>
            </a:r>
            <a:r>
              <a:rPr lang="en-US" altLang="zh-CN" dirty="0"/>
              <a:t>CPU</a:t>
            </a:r>
            <a:r>
              <a:rPr lang="zh-CN" altLang="zh-CN" dirty="0"/>
              <a:t>无关的</a:t>
            </a:r>
            <a:r>
              <a:rPr lang="en-US" altLang="zh-CN" dirty="0">
                <a:solidFill>
                  <a:srgbClr val="0000FF"/>
                </a:solidFill>
              </a:rPr>
              <a:t>PCI</a:t>
            </a:r>
            <a:r>
              <a:rPr lang="zh-CN" altLang="zh-CN" dirty="0">
                <a:solidFill>
                  <a:srgbClr val="0000FF"/>
                </a:solidFill>
              </a:rPr>
              <a:t>总线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>
              <a:spcBef>
                <a:spcPts val="1200"/>
              </a:spcBef>
            </a:pPr>
            <a:r>
              <a:rPr lang="en-US" altLang="zh-CN" dirty="0"/>
              <a:t>PCI</a:t>
            </a:r>
            <a:r>
              <a:rPr lang="zh-CN" altLang="zh-CN" dirty="0"/>
              <a:t>总线具有</a:t>
            </a:r>
            <a:r>
              <a:rPr lang="zh-CN" altLang="zh-CN" dirty="0" smtClean="0"/>
              <a:t>较</a:t>
            </a:r>
            <a:r>
              <a:rPr lang="zh-CN" altLang="zh-CN" dirty="0">
                <a:solidFill>
                  <a:srgbClr val="D60093"/>
                </a:solidFill>
              </a:rPr>
              <a:t>快</a:t>
            </a:r>
            <a:r>
              <a:rPr lang="zh-CN" altLang="zh-CN" dirty="0"/>
              <a:t>的数据传输</a:t>
            </a:r>
            <a:r>
              <a:rPr lang="zh-CN" altLang="zh-CN" dirty="0" smtClean="0"/>
              <a:t>速度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pPr lvl="1">
              <a:spcBef>
                <a:spcPts val="1200"/>
              </a:spcBef>
            </a:pPr>
            <a:r>
              <a:rPr lang="en-US" altLang="zh-CN" dirty="0"/>
              <a:t>PCI</a:t>
            </a:r>
            <a:r>
              <a:rPr lang="zh-CN" altLang="zh-CN" dirty="0"/>
              <a:t>总线具有</a:t>
            </a:r>
            <a:r>
              <a:rPr lang="zh-CN" altLang="zh-CN" dirty="0" smtClean="0"/>
              <a:t>支持</a:t>
            </a:r>
            <a:r>
              <a:rPr lang="zh-CN" altLang="zh-CN" dirty="0">
                <a:solidFill>
                  <a:srgbClr val="D60093"/>
                </a:solidFill>
              </a:rPr>
              <a:t>即插即用</a:t>
            </a:r>
            <a:r>
              <a:rPr lang="zh-CN" altLang="zh-CN" dirty="0"/>
              <a:t>和</a:t>
            </a:r>
            <a:r>
              <a:rPr lang="zh-CN" altLang="zh-CN" dirty="0">
                <a:solidFill>
                  <a:srgbClr val="D60093"/>
                </a:solidFill>
              </a:rPr>
              <a:t>热插</a:t>
            </a:r>
            <a:r>
              <a:rPr lang="zh-CN" altLang="zh-CN" dirty="0" smtClean="0">
                <a:solidFill>
                  <a:srgbClr val="D60093"/>
                </a:solidFill>
              </a:rPr>
              <a:t>拔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>
              <a:spcBef>
                <a:spcPts val="1200"/>
              </a:spcBef>
            </a:pPr>
            <a:r>
              <a:rPr lang="zh-CN" altLang="zh-CN" dirty="0" smtClean="0"/>
              <a:t>基于</a:t>
            </a:r>
            <a:r>
              <a:rPr lang="en-US" altLang="zh-CN" dirty="0"/>
              <a:t>PCI</a:t>
            </a:r>
            <a:r>
              <a:rPr lang="zh-CN" altLang="zh-CN" dirty="0"/>
              <a:t>总线的微机系统还支持</a:t>
            </a:r>
            <a:r>
              <a:rPr lang="zh-CN" altLang="zh-CN" dirty="0">
                <a:solidFill>
                  <a:srgbClr val="FF0066"/>
                </a:solidFill>
              </a:rPr>
              <a:t>多总线结构</a:t>
            </a:r>
            <a:r>
              <a:rPr lang="zh-CN" altLang="zh-CN" dirty="0"/>
              <a:t>，进而使得系统具有了一定的</a:t>
            </a:r>
            <a:r>
              <a:rPr lang="zh-CN" altLang="zh-CN" dirty="0">
                <a:solidFill>
                  <a:srgbClr val="0000FF"/>
                </a:solidFill>
              </a:rPr>
              <a:t>并行操作</a:t>
            </a:r>
            <a:r>
              <a:rPr lang="zh-CN" altLang="zh-CN" dirty="0"/>
              <a:t>能力</a:t>
            </a:r>
            <a:r>
              <a:rPr lang="zh-CN" altLang="zh-CN" dirty="0" smtClean="0"/>
              <a:t>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B039F1-95E9-4099-8B27-718396465C74}" type="slidenum">
              <a:rPr lang="zh-CN" altLang="en-US" smtClean="0"/>
              <a:pPr/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81196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9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4.3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总线的驱动与控制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一、总线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竞争与负载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18178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908050"/>
            <a:ext cx="8640763" cy="5761038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AutoNum type="arabicPeriod"/>
            </a:pPr>
            <a:r>
              <a:rPr lang="zh-CN" altLang="en-US" sz="2800" b="1">
                <a:solidFill>
                  <a:srgbClr val="FF0000"/>
                </a:solidFill>
              </a:rPr>
              <a:t>总线竞争</a:t>
            </a:r>
            <a:r>
              <a:rPr lang="zh-CN" altLang="en-US" sz="2800" b="1"/>
              <a:t>：</a:t>
            </a:r>
            <a:r>
              <a:rPr lang="zh-CN" altLang="en-US" sz="2800" b="1">
                <a:solidFill>
                  <a:srgbClr val="0000FF"/>
                </a:solidFill>
              </a:rPr>
              <a:t>同一总线</a:t>
            </a:r>
            <a:r>
              <a:rPr lang="zh-CN" altLang="en-US" sz="2800" b="1"/>
              <a:t>上，</a:t>
            </a:r>
            <a:r>
              <a:rPr lang="zh-CN" altLang="en-US" sz="2800" b="1">
                <a:solidFill>
                  <a:srgbClr val="0000FF"/>
                </a:solidFill>
              </a:rPr>
              <a:t>同一时刻</a:t>
            </a:r>
            <a:r>
              <a:rPr lang="zh-CN" altLang="en-US" sz="2800" b="1"/>
              <a:t>，有</a:t>
            </a:r>
            <a:r>
              <a:rPr lang="zh-CN" altLang="en-US" sz="2800" b="1">
                <a:solidFill>
                  <a:srgbClr val="0000FF"/>
                </a:solidFill>
              </a:rPr>
              <a:t>两个</a:t>
            </a:r>
            <a:r>
              <a:rPr lang="zh-CN" altLang="en-US" sz="2800" b="1"/>
              <a:t>或</a:t>
            </a:r>
            <a:r>
              <a:rPr lang="zh-CN" altLang="en-US" sz="2800" b="1">
                <a:solidFill>
                  <a:srgbClr val="0000FF"/>
                </a:solidFill>
              </a:rPr>
              <a:t>两个以上</a:t>
            </a:r>
            <a:r>
              <a:rPr lang="zh-CN" altLang="en-US" sz="2800" b="1"/>
              <a:t>的器件输出其状态。</a:t>
            </a:r>
          </a:p>
          <a:p>
            <a:pPr marL="1162050" lvl="1" indent="-538163">
              <a:buClr>
                <a:srgbClr val="006600"/>
              </a:buClr>
              <a:buSzTx/>
              <a:buFont typeface="Wingdings" pitchFamily="2" charset="2"/>
              <a:buAutoNum type="circleNumDbPlain" startAt="3"/>
            </a:pPr>
            <a:r>
              <a:rPr lang="zh-CN" altLang="en-US" b="1">
                <a:latin typeface="Times New Roman" pitchFamily="18" charset="0"/>
              </a:rPr>
              <a:t>用三态电路，严格控制逻辑。</a:t>
            </a:r>
          </a:p>
        </p:txBody>
      </p:sp>
      <p:sp>
        <p:nvSpPr>
          <p:cNvPr id="31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69E07B-81F5-46A2-BD04-C766352C8ACB}" type="slidenum">
              <a:rPr lang="zh-CN" altLang="en-US"/>
              <a:pPr/>
              <a:t>7</a:t>
            </a:fld>
            <a:endParaRPr lang="en-US" altLang="zh-CN"/>
          </a:p>
        </p:txBody>
      </p:sp>
      <p:sp>
        <p:nvSpPr>
          <p:cNvPr id="818180" name="AutoShape 4"/>
          <p:cNvSpPr>
            <a:spLocks noChangeArrowheads="1"/>
          </p:cNvSpPr>
          <p:nvPr/>
        </p:nvSpPr>
        <p:spPr bwMode="auto">
          <a:xfrm>
            <a:off x="3851275" y="3357563"/>
            <a:ext cx="720725" cy="647700"/>
          </a:xfrm>
          <a:prstGeom prst="flowChartMerge">
            <a:avLst/>
          </a:prstGeom>
          <a:noFill/>
          <a:ln w="38100" algn="ctr">
            <a:solidFill>
              <a:schemeClr val="tx1"/>
            </a:solidFill>
            <a:miter lim="800000"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8181" name="AutoShape 5"/>
          <p:cNvSpPr>
            <a:spLocks noChangeArrowheads="1"/>
          </p:cNvSpPr>
          <p:nvPr/>
        </p:nvSpPr>
        <p:spPr bwMode="auto">
          <a:xfrm>
            <a:off x="4860925" y="4868863"/>
            <a:ext cx="719138" cy="649287"/>
          </a:xfrm>
          <a:prstGeom prst="flowChartExtract">
            <a:avLst/>
          </a:prstGeom>
          <a:noFill/>
          <a:ln w="38100" algn="ctr">
            <a:solidFill>
              <a:schemeClr val="tx1"/>
            </a:solidFill>
            <a:miter lim="800000"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8182" name="Line 6"/>
          <p:cNvSpPr>
            <a:spLocks noChangeShapeType="1"/>
          </p:cNvSpPr>
          <p:nvPr/>
        </p:nvSpPr>
        <p:spPr bwMode="auto">
          <a:xfrm>
            <a:off x="3348038" y="4437063"/>
            <a:ext cx="34559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8183" name="Line 7"/>
          <p:cNvSpPr>
            <a:spLocks noChangeShapeType="1"/>
          </p:cNvSpPr>
          <p:nvPr/>
        </p:nvSpPr>
        <p:spPr bwMode="auto">
          <a:xfrm>
            <a:off x="4211638" y="4005263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8184" name="Line 8"/>
          <p:cNvSpPr>
            <a:spLocks noChangeShapeType="1"/>
          </p:cNvSpPr>
          <p:nvPr/>
        </p:nvSpPr>
        <p:spPr bwMode="auto">
          <a:xfrm>
            <a:off x="4211638" y="2852738"/>
            <a:ext cx="0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8185" name="Line 9"/>
          <p:cNvSpPr>
            <a:spLocks noChangeShapeType="1"/>
          </p:cNvSpPr>
          <p:nvPr/>
        </p:nvSpPr>
        <p:spPr bwMode="auto">
          <a:xfrm>
            <a:off x="5221288" y="4437063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8186" name="Line 10"/>
          <p:cNvSpPr>
            <a:spLocks noChangeShapeType="1"/>
          </p:cNvSpPr>
          <p:nvPr/>
        </p:nvSpPr>
        <p:spPr bwMode="auto">
          <a:xfrm>
            <a:off x="5221288" y="5518150"/>
            <a:ext cx="0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8187" name="Text Box 11"/>
          <p:cNvSpPr txBox="1">
            <a:spLocks noChangeArrowheads="1"/>
          </p:cNvSpPr>
          <p:nvPr/>
        </p:nvSpPr>
        <p:spPr bwMode="auto">
          <a:xfrm>
            <a:off x="6659563" y="4133850"/>
            <a:ext cx="1152525" cy="519113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2800">
                <a:latin typeface="Arial" charset="0"/>
              </a:rPr>
              <a:t>总线</a:t>
            </a:r>
          </a:p>
        </p:txBody>
      </p:sp>
      <p:sp>
        <p:nvSpPr>
          <p:cNvPr id="818188" name="Text Box 12"/>
          <p:cNvSpPr txBox="1">
            <a:spLocks noChangeArrowheads="1"/>
          </p:cNvSpPr>
          <p:nvPr/>
        </p:nvSpPr>
        <p:spPr bwMode="auto">
          <a:xfrm>
            <a:off x="4140200" y="2852738"/>
            <a:ext cx="576263" cy="519112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charset="0"/>
              </a:rPr>
              <a:t>0</a:t>
            </a:r>
          </a:p>
        </p:txBody>
      </p:sp>
      <p:sp>
        <p:nvSpPr>
          <p:cNvPr id="818189" name="Text Box 13"/>
          <p:cNvSpPr txBox="1">
            <a:spLocks noChangeArrowheads="1"/>
          </p:cNvSpPr>
          <p:nvPr/>
        </p:nvSpPr>
        <p:spPr bwMode="auto">
          <a:xfrm>
            <a:off x="4140200" y="3789363"/>
            <a:ext cx="576263" cy="519112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charset="0"/>
              </a:rPr>
              <a:t>0</a:t>
            </a:r>
          </a:p>
        </p:txBody>
      </p:sp>
      <p:sp>
        <p:nvSpPr>
          <p:cNvPr id="818190" name="Text Box 14"/>
          <p:cNvSpPr txBox="1">
            <a:spLocks noChangeArrowheads="1"/>
          </p:cNvSpPr>
          <p:nvPr/>
        </p:nvSpPr>
        <p:spPr bwMode="auto">
          <a:xfrm>
            <a:off x="5148263" y="4494213"/>
            <a:ext cx="576262" cy="519112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charset="0"/>
              </a:rPr>
              <a:t>z</a:t>
            </a:r>
          </a:p>
        </p:txBody>
      </p:sp>
      <p:sp>
        <p:nvSpPr>
          <p:cNvPr id="818191" name="Text Box 15"/>
          <p:cNvSpPr txBox="1">
            <a:spLocks noChangeArrowheads="1"/>
          </p:cNvSpPr>
          <p:nvPr/>
        </p:nvSpPr>
        <p:spPr bwMode="auto">
          <a:xfrm>
            <a:off x="5148263" y="5573713"/>
            <a:ext cx="576262" cy="519112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charset="0"/>
              </a:rPr>
              <a:t>1</a:t>
            </a:r>
          </a:p>
        </p:txBody>
      </p:sp>
      <p:sp>
        <p:nvSpPr>
          <p:cNvPr id="818192" name="Text Box 16"/>
          <p:cNvSpPr txBox="1">
            <a:spLocks noChangeArrowheads="1"/>
          </p:cNvSpPr>
          <p:nvPr/>
        </p:nvSpPr>
        <p:spPr bwMode="auto">
          <a:xfrm>
            <a:off x="4500563" y="3357563"/>
            <a:ext cx="792162" cy="519112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2800"/>
              <a:t>门</a:t>
            </a:r>
            <a:r>
              <a:rPr lang="en-US" altLang="zh-CN" sz="2800"/>
              <a:t>1</a:t>
            </a:r>
          </a:p>
        </p:txBody>
      </p:sp>
      <p:sp>
        <p:nvSpPr>
          <p:cNvPr id="818193" name="Text Box 17"/>
          <p:cNvSpPr txBox="1">
            <a:spLocks noChangeArrowheads="1"/>
          </p:cNvSpPr>
          <p:nvPr/>
        </p:nvSpPr>
        <p:spPr bwMode="auto">
          <a:xfrm>
            <a:off x="5435600" y="4926013"/>
            <a:ext cx="792163" cy="519112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2800"/>
              <a:t>门</a:t>
            </a:r>
            <a:r>
              <a:rPr lang="en-US" altLang="zh-CN" sz="2800"/>
              <a:t>2</a:t>
            </a:r>
          </a:p>
        </p:txBody>
      </p:sp>
      <p:sp>
        <p:nvSpPr>
          <p:cNvPr id="818194" name="Oval 18"/>
          <p:cNvSpPr>
            <a:spLocks noChangeArrowheads="1"/>
          </p:cNvSpPr>
          <p:nvPr/>
        </p:nvSpPr>
        <p:spPr bwMode="auto">
          <a:xfrm>
            <a:off x="4138613" y="4364038"/>
            <a:ext cx="144462" cy="142875"/>
          </a:xfrm>
          <a:prstGeom prst="ellipse">
            <a:avLst/>
          </a:prstGeom>
          <a:solidFill>
            <a:schemeClr val="tx2"/>
          </a:solidFill>
          <a:ln w="38100" algn="ctr">
            <a:noFill/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8195" name="Oval 19"/>
          <p:cNvSpPr>
            <a:spLocks noChangeArrowheads="1"/>
          </p:cNvSpPr>
          <p:nvPr/>
        </p:nvSpPr>
        <p:spPr bwMode="auto">
          <a:xfrm>
            <a:off x="5146675" y="4364038"/>
            <a:ext cx="144463" cy="142875"/>
          </a:xfrm>
          <a:prstGeom prst="ellipse">
            <a:avLst/>
          </a:prstGeom>
          <a:solidFill>
            <a:schemeClr val="tx2"/>
          </a:solidFill>
          <a:ln w="38100" algn="ctr">
            <a:noFill/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8198" name="Oval 22"/>
          <p:cNvSpPr>
            <a:spLocks noChangeArrowheads="1"/>
          </p:cNvSpPr>
          <p:nvPr/>
        </p:nvSpPr>
        <p:spPr bwMode="auto">
          <a:xfrm>
            <a:off x="3851275" y="3573463"/>
            <a:ext cx="142875" cy="144462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8199" name="Line 23"/>
          <p:cNvSpPr>
            <a:spLocks noChangeShapeType="1"/>
          </p:cNvSpPr>
          <p:nvPr/>
        </p:nvSpPr>
        <p:spPr bwMode="auto">
          <a:xfrm flipH="1">
            <a:off x="3490913" y="3644900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8200" name="Line 24"/>
          <p:cNvSpPr>
            <a:spLocks noChangeShapeType="1"/>
          </p:cNvSpPr>
          <p:nvPr/>
        </p:nvSpPr>
        <p:spPr bwMode="auto">
          <a:xfrm flipV="1">
            <a:off x="3490913" y="2852738"/>
            <a:ext cx="0" cy="7921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8201" name="Oval 25"/>
          <p:cNvSpPr>
            <a:spLocks noChangeArrowheads="1"/>
          </p:cNvSpPr>
          <p:nvPr/>
        </p:nvSpPr>
        <p:spPr bwMode="auto">
          <a:xfrm>
            <a:off x="4860925" y="5157788"/>
            <a:ext cx="142875" cy="144462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8202" name="Line 26"/>
          <p:cNvSpPr>
            <a:spLocks noChangeShapeType="1"/>
          </p:cNvSpPr>
          <p:nvPr/>
        </p:nvSpPr>
        <p:spPr bwMode="auto">
          <a:xfrm flipH="1">
            <a:off x="4500563" y="5229225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8203" name="Line 27"/>
          <p:cNvSpPr>
            <a:spLocks noChangeShapeType="1"/>
          </p:cNvSpPr>
          <p:nvPr/>
        </p:nvSpPr>
        <p:spPr bwMode="auto">
          <a:xfrm flipV="1">
            <a:off x="4500563" y="5230813"/>
            <a:ext cx="0" cy="7921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8204" name="Text Box 28"/>
          <p:cNvSpPr txBox="1">
            <a:spLocks noChangeArrowheads="1"/>
          </p:cNvSpPr>
          <p:nvPr/>
        </p:nvSpPr>
        <p:spPr bwMode="auto">
          <a:xfrm>
            <a:off x="1258888" y="2781300"/>
            <a:ext cx="2232025" cy="519113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Tx/>
              <a:buFontTx/>
              <a:buNone/>
            </a:pPr>
            <a:r>
              <a:rPr lang="zh-CN" altLang="en-US" sz="2800"/>
              <a:t>门</a:t>
            </a:r>
            <a:r>
              <a:rPr lang="en-US" altLang="zh-CN" sz="2800"/>
              <a:t>1</a:t>
            </a:r>
            <a:r>
              <a:rPr lang="zh-CN" altLang="en-US" sz="2800"/>
              <a:t>输出控制</a:t>
            </a:r>
          </a:p>
        </p:txBody>
      </p:sp>
      <p:sp>
        <p:nvSpPr>
          <p:cNvPr id="818205" name="Text Box 29"/>
          <p:cNvSpPr txBox="1">
            <a:spLocks noChangeArrowheads="1"/>
          </p:cNvSpPr>
          <p:nvPr/>
        </p:nvSpPr>
        <p:spPr bwMode="auto">
          <a:xfrm>
            <a:off x="2266950" y="5502275"/>
            <a:ext cx="2232025" cy="519113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Tx/>
              <a:buFontTx/>
              <a:buNone/>
            </a:pPr>
            <a:r>
              <a:rPr lang="zh-CN" altLang="en-US" sz="2800"/>
              <a:t>门</a:t>
            </a:r>
            <a:r>
              <a:rPr lang="en-US" altLang="zh-CN" sz="2800"/>
              <a:t>2</a:t>
            </a:r>
            <a:r>
              <a:rPr lang="zh-CN" altLang="en-US" sz="2800"/>
              <a:t>输出控制</a:t>
            </a:r>
          </a:p>
        </p:txBody>
      </p:sp>
      <p:sp>
        <p:nvSpPr>
          <p:cNvPr id="818206" name="Text Box 30"/>
          <p:cNvSpPr txBox="1">
            <a:spLocks noChangeArrowheads="1"/>
          </p:cNvSpPr>
          <p:nvPr/>
        </p:nvSpPr>
        <p:spPr bwMode="auto">
          <a:xfrm>
            <a:off x="2987675" y="3213100"/>
            <a:ext cx="576263" cy="519113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800">
                <a:latin typeface="Arial" charset="0"/>
              </a:rPr>
              <a:t>0</a:t>
            </a:r>
          </a:p>
        </p:txBody>
      </p:sp>
      <p:sp>
        <p:nvSpPr>
          <p:cNvPr id="818207" name="Text Box 31"/>
          <p:cNvSpPr txBox="1">
            <a:spLocks noChangeArrowheads="1"/>
          </p:cNvSpPr>
          <p:nvPr/>
        </p:nvSpPr>
        <p:spPr bwMode="auto">
          <a:xfrm>
            <a:off x="3995738" y="5084763"/>
            <a:ext cx="576262" cy="519112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800">
                <a:latin typeface="Arial" charset="0"/>
              </a:rPr>
              <a:t>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  PC</a:t>
            </a:r>
            <a:r>
              <a:rPr lang="zh-CN" altLang="en-US" dirty="0"/>
              <a:t>中的总线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10" y="1507831"/>
            <a:ext cx="8641200" cy="1489109"/>
          </a:xfrm>
        </p:spPr>
        <p:txBody>
          <a:bodyPr/>
          <a:lstStyle/>
          <a:p>
            <a:r>
              <a:rPr lang="zh-CN" altLang="zh-CN" dirty="0" smtClean="0"/>
              <a:t>系统</a:t>
            </a:r>
            <a:r>
              <a:rPr lang="zh-CN" altLang="zh-CN" dirty="0"/>
              <a:t>总线为</a:t>
            </a:r>
            <a:r>
              <a:rPr lang="en-US" altLang="zh-CN" dirty="0"/>
              <a:t>PCI</a:t>
            </a:r>
            <a:r>
              <a:rPr lang="zh-CN" altLang="zh-CN" dirty="0"/>
              <a:t>总线，仍为系统连接的</a:t>
            </a:r>
            <a:r>
              <a:rPr lang="zh-CN" altLang="zh-CN" dirty="0" smtClean="0"/>
              <a:t>中枢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包含</a:t>
            </a:r>
            <a:r>
              <a:rPr lang="zh-CN" altLang="zh-CN" dirty="0"/>
              <a:t>并行的</a:t>
            </a:r>
            <a:r>
              <a:rPr lang="en-US" altLang="zh-CN" dirty="0"/>
              <a:t>CPU</a:t>
            </a:r>
            <a:r>
              <a:rPr lang="zh-CN" altLang="zh-CN" dirty="0"/>
              <a:t>总线、存储器总线、扩展的局部</a:t>
            </a:r>
            <a:r>
              <a:rPr lang="en-US" altLang="zh-CN" dirty="0"/>
              <a:t>PCI</a:t>
            </a:r>
            <a:r>
              <a:rPr lang="zh-CN" altLang="zh-CN" dirty="0"/>
              <a:t>总线、</a:t>
            </a:r>
            <a:r>
              <a:rPr lang="en-US" altLang="zh-CN" dirty="0"/>
              <a:t>ISA</a:t>
            </a:r>
            <a:r>
              <a:rPr lang="zh-CN" altLang="zh-CN" dirty="0"/>
              <a:t>总线以及串行的</a:t>
            </a:r>
            <a:r>
              <a:rPr lang="en-US" altLang="zh-CN" dirty="0"/>
              <a:t>USB</a:t>
            </a:r>
            <a:r>
              <a:rPr lang="zh-CN" altLang="zh-CN" dirty="0"/>
              <a:t>总线等</a:t>
            </a:r>
            <a:r>
              <a:rPr lang="zh-CN" altLang="zh-CN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B039F1-95E9-4099-8B27-718396465C74}" type="slidenum">
              <a:rPr lang="zh-CN" altLang="en-US" smtClean="0"/>
              <a:pPr/>
              <a:t>70</a:t>
            </a:fld>
            <a:endParaRPr lang="en-US" altLang="zh-CN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23410" y="1026862"/>
            <a:ext cx="8641200" cy="55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58775" indent="-3587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17550" indent="-3587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6325" indent="-3587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7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435100" indent="-3587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00FF"/>
              </a:buClr>
              <a:buSzPct val="70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 marL="1793875" indent="-3587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anose="05000000000000000000" pitchFamily="2" charset="2"/>
              <a:buChar char="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kern="0" dirty="0" smtClean="0"/>
              <a:t>【</a:t>
            </a:r>
            <a:r>
              <a:rPr lang="zh-CN" altLang="en-US" kern="0" dirty="0" smtClean="0"/>
              <a:t>例</a:t>
            </a:r>
            <a:r>
              <a:rPr lang="en-US" altLang="zh-CN" kern="0" dirty="0" smtClean="0"/>
              <a:t>】</a:t>
            </a:r>
            <a:r>
              <a:rPr lang="zh-CN" altLang="zh-CN" kern="0" dirty="0" smtClean="0"/>
              <a:t>基于</a:t>
            </a:r>
            <a:r>
              <a:rPr lang="en-US" altLang="zh-CN" kern="0" dirty="0" smtClean="0"/>
              <a:t>PCI</a:t>
            </a:r>
            <a:r>
              <a:rPr lang="zh-CN" altLang="zh-CN" kern="0" dirty="0" smtClean="0"/>
              <a:t>总线的微机系统结构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3874324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  PC</a:t>
            </a:r>
            <a:r>
              <a:rPr lang="zh-CN" altLang="en-US" dirty="0"/>
              <a:t>中的总线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B039F1-95E9-4099-8B27-718396465C74}" type="slidenum">
              <a:rPr lang="zh-CN" altLang="en-US" smtClean="0"/>
              <a:pPr/>
              <a:t>71</a:t>
            </a:fld>
            <a:endParaRPr lang="en-US" altLang="zh-CN"/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388478" y="1122280"/>
            <a:ext cx="3384470" cy="0"/>
          </a:xfrm>
          <a:prstGeom prst="line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sp>
        <p:nvSpPr>
          <p:cNvPr id="9" name="矩形 8"/>
          <p:cNvSpPr/>
          <p:nvPr/>
        </p:nvSpPr>
        <p:spPr bwMode="auto">
          <a:xfrm>
            <a:off x="424483" y="1626350"/>
            <a:ext cx="792110" cy="648090"/>
          </a:xfrm>
          <a:prstGeom prst="rect">
            <a:avLst/>
          </a:prstGeom>
          <a:solidFill>
            <a:srgbClr val="FFDD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CPU</a:t>
            </a:r>
            <a:endParaRPr kumimoji="0" lang="zh-CN" altLang="en-US" sz="2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446163" y="1626350"/>
            <a:ext cx="792110" cy="648090"/>
          </a:xfrm>
          <a:prstGeom prst="rect">
            <a:avLst/>
          </a:prstGeom>
          <a:solidFill>
            <a:srgbClr val="FFDD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Cache</a:t>
            </a:r>
            <a:endParaRPr kumimoji="0" lang="zh-CN" altLang="en-US" sz="2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512773" y="1410321"/>
            <a:ext cx="1224170" cy="1080149"/>
          </a:xfrm>
          <a:prstGeom prst="rect">
            <a:avLst/>
          </a:prstGeom>
          <a:solidFill>
            <a:srgbClr val="CC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存储器</a:t>
            </a:r>
            <a:r>
              <a:rPr kumimoji="0" lang="en-US" altLang="zh-CN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/>
            </a:r>
            <a:br>
              <a:rPr kumimoji="0" lang="en-US" altLang="zh-CN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r>
              <a:rPr kumimoji="0" lang="zh-CN" alt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控制器</a:t>
            </a:r>
            <a:r>
              <a:rPr kumimoji="0" lang="en-US" altLang="zh-CN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/>
            </a:r>
            <a:br>
              <a:rPr kumimoji="0" lang="en-US" altLang="zh-CN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r>
              <a:rPr kumimoji="0" lang="zh-CN" alt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（桥）</a:t>
            </a:r>
          </a:p>
        </p:txBody>
      </p:sp>
      <p:cxnSp>
        <p:nvCxnSpPr>
          <p:cNvPr id="16" name="直接连接符 15"/>
          <p:cNvCxnSpPr/>
          <p:nvPr/>
        </p:nvCxnSpPr>
        <p:spPr bwMode="auto">
          <a:xfrm>
            <a:off x="820538" y="1122280"/>
            <a:ext cx="0" cy="504070"/>
          </a:xfrm>
          <a:prstGeom prst="line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17" name="直接连接符 16"/>
          <p:cNvCxnSpPr/>
          <p:nvPr/>
        </p:nvCxnSpPr>
        <p:spPr bwMode="auto">
          <a:xfrm>
            <a:off x="1842218" y="1122280"/>
            <a:ext cx="0" cy="504070"/>
          </a:xfrm>
          <a:prstGeom prst="line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18" name="直接连接符 17"/>
          <p:cNvCxnSpPr/>
          <p:nvPr/>
        </p:nvCxnSpPr>
        <p:spPr bwMode="auto">
          <a:xfrm>
            <a:off x="3124858" y="2490469"/>
            <a:ext cx="0" cy="288041"/>
          </a:xfrm>
          <a:prstGeom prst="line">
            <a:avLst/>
          </a:prstGeom>
          <a:noFill/>
          <a:ln w="57150" cap="flat" cmpd="sng" algn="ctr">
            <a:solidFill>
              <a:srgbClr val="D60093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sp>
        <p:nvSpPr>
          <p:cNvPr id="21" name="矩形 20"/>
          <p:cNvSpPr/>
          <p:nvPr/>
        </p:nvSpPr>
        <p:spPr>
          <a:xfrm>
            <a:off x="3772543" y="922225"/>
            <a:ext cx="12298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CPU</a:t>
            </a:r>
            <a:r>
              <a:rPr lang="zh-CN" altLang="en-US" sz="2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总线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 bwMode="auto">
          <a:xfrm>
            <a:off x="5357168" y="1641895"/>
            <a:ext cx="792110" cy="648090"/>
          </a:xfrm>
          <a:prstGeom prst="rect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主存</a:t>
            </a:r>
          </a:p>
        </p:txBody>
      </p:sp>
      <p:cxnSp>
        <p:nvCxnSpPr>
          <p:cNvPr id="23" name="直接连接符 22"/>
          <p:cNvCxnSpPr>
            <a:stCxn id="11" idx="3"/>
          </p:cNvCxnSpPr>
          <p:nvPr/>
        </p:nvCxnSpPr>
        <p:spPr bwMode="auto">
          <a:xfrm flipV="1">
            <a:off x="3736943" y="1947620"/>
            <a:ext cx="1620225" cy="2776"/>
          </a:xfrm>
          <a:prstGeom prst="line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25" name="直接连接符 24"/>
          <p:cNvCxnSpPr/>
          <p:nvPr/>
        </p:nvCxnSpPr>
        <p:spPr bwMode="auto">
          <a:xfrm>
            <a:off x="352473" y="2778510"/>
            <a:ext cx="8431015" cy="0"/>
          </a:xfrm>
          <a:prstGeom prst="line">
            <a:avLst/>
          </a:prstGeom>
          <a:noFill/>
          <a:ln w="57150" cap="flat" cmpd="sng" algn="ctr">
            <a:solidFill>
              <a:srgbClr val="D60093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sp>
        <p:nvSpPr>
          <p:cNvPr id="27" name="矩形 26"/>
          <p:cNvSpPr/>
          <p:nvPr/>
        </p:nvSpPr>
        <p:spPr>
          <a:xfrm>
            <a:off x="7621098" y="2396999"/>
            <a:ext cx="12715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PCI</a:t>
            </a:r>
            <a:r>
              <a:rPr lang="zh-CN" altLang="en-US" sz="2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总线</a:t>
            </a:r>
            <a:r>
              <a:rPr lang="en-US" altLang="zh-CN" sz="2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0</a:t>
            </a:r>
            <a:endParaRPr lang="zh-CN" altLang="en-US" dirty="0"/>
          </a:p>
        </p:txBody>
      </p:sp>
      <p:cxnSp>
        <p:nvCxnSpPr>
          <p:cNvPr id="29" name="直接连接符 28"/>
          <p:cNvCxnSpPr/>
          <p:nvPr/>
        </p:nvCxnSpPr>
        <p:spPr bwMode="auto">
          <a:xfrm>
            <a:off x="3121632" y="1122280"/>
            <a:ext cx="0" cy="288041"/>
          </a:xfrm>
          <a:prstGeom prst="line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sp>
        <p:nvSpPr>
          <p:cNvPr id="30" name="矩形 29"/>
          <p:cNvSpPr/>
          <p:nvPr/>
        </p:nvSpPr>
        <p:spPr bwMode="auto">
          <a:xfrm>
            <a:off x="460103" y="3193152"/>
            <a:ext cx="1211400" cy="648090"/>
          </a:xfrm>
          <a:prstGeom prst="rect">
            <a:avLst/>
          </a:prstGeom>
          <a:solidFill>
            <a:srgbClr val="CC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PCI-USB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cs typeface="Times New Roman" panose="02020603050405020304" pitchFamily="18" charset="0"/>
              </a:rPr>
              <a:t>桥</a:t>
            </a:r>
            <a:endParaRPr kumimoji="0" lang="zh-CN" altLang="en-US" sz="2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</p:txBody>
      </p:sp>
      <p:cxnSp>
        <p:nvCxnSpPr>
          <p:cNvPr id="31" name="直接连接符 30"/>
          <p:cNvCxnSpPr/>
          <p:nvPr/>
        </p:nvCxnSpPr>
        <p:spPr bwMode="auto">
          <a:xfrm>
            <a:off x="1065803" y="2778510"/>
            <a:ext cx="0" cy="414642"/>
          </a:xfrm>
          <a:prstGeom prst="line">
            <a:avLst/>
          </a:prstGeom>
          <a:noFill/>
          <a:ln w="57150" cap="flat" cmpd="sng" algn="ctr">
            <a:solidFill>
              <a:srgbClr val="D60093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sp>
        <p:nvSpPr>
          <p:cNvPr id="33" name="矩形 32"/>
          <p:cNvSpPr/>
          <p:nvPr/>
        </p:nvSpPr>
        <p:spPr bwMode="auto">
          <a:xfrm>
            <a:off x="1842218" y="3138560"/>
            <a:ext cx="792110" cy="70541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PCI</a:t>
            </a:r>
            <a:br>
              <a:rPr kumimoji="0" lang="en-US" altLang="zh-CN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</a:br>
            <a:r>
              <a:rPr kumimoji="0" lang="zh-CN" alt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设备</a:t>
            </a:r>
          </a:p>
        </p:txBody>
      </p:sp>
      <p:cxnSp>
        <p:nvCxnSpPr>
          <p:cNvPr id="34" name="直接连接符 33"/>
          <p:cNvCxnSpPr/>
          <p:nvPr/>
        </p:nvCxnSpPr>
        <p:spPr bwMode="auto">
          <a:xfrm>
            <a:off x="2250977" y="2778510"/>
            <a:ext cx="0" cy="360050"/>
          </a:xfrm>
          <a:prstGeom prst="line">
            <a:avLst/>
          </a:prstGeom>
          <a:noFill/>
          <a:ln w="57150" cap="flat" cmpd="sng" algn="ctr">
            <a:solidFill>
              <a:srgbClr val="D60093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1065803" y="3841242"/>
            <a:ext cx="0" cy="566623"/>
          </a:xfrm>
          <a:prstGeom prst="line">
            <a:avLst/>
          </a:prstGeom>
          <a:noFill/>
          <a:ln w="57150" cap="flat" cmpd="sng" algn="ctr">
            <a:solidFill>
              <a:srgbClr val="009900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36" name="直接连接符 35"/>
          <p:cNvCxnSpPr/>
          <p:nvPr/>
        </p:nvCxnSpPr>
        <p:spPr bwMode="auto">
          <a:xfrm>
            <a:off x="348088" y="4407865"/>
            <a:ext cx="2373945" cy="0"/>
          </a:xfrm>
          <a:prstGeom prst="line">
            <a:avLst/>
          </a:prstGeom>
          <a:noFill/>
          <a:ln w="57150" cap="flat" cmpd="sng" algn="ctr">
            <a:solidFill>
              <a:srgbClr val="009900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sp>
        <p:nvSpPr>
          <p:cNvPr id="38" name="矩形 37"/>
          <p:cNvSpPr/>
          <p:nvPr/>
        </p:nvSpPr>
        <p:spPr>
          <a:xfrm>
            <a:off x="1650492" y="4039815"/>
            <a:ext cx="120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USB</a:t>
            </a:r>
            <a:r>
              <a:rPr lang="zh-CN" altLang="en-US" sz="2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总线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 bwMode="auto">
          <a:xfrm>
            <a:off x="402514" y="4809434"/>
            <a:ext cx="955772" cy="77746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打印机</a:t>
            </a:r>
          </a:p>
        </p:txBody>
      </p:sp>
      <p:sp>
        <p:nvSpPr>
          <p:cNvPr id="40" name="矩形 39"/>
          <p:cNvSpPr/>
          <p:nvPr/>
        </p:nvSpPr>
        <p:spPr bwMode="auto">
          <a:xfrm>
            <a:off x="1572258" y="4809434"/>
            <a:ext cx="792110" cy="77746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相机</a:t>
            </a:r>
          </a:p>
        </p:txBody>
      </p:sp>
      <p:cxnSp>
        <p:nvCxnSpPr>
          <p:cNvPr id="41" name="直接连接符 40"/>
          <p:cNvCxnSpPr/>
          <p:nvPr/>
        </p:nvCxnSpPr>
        <p:spPr bwMode="auto">
          <a:xfrm>
            <a:off x="883170" y="4430424"/>
            <a:ext cx="0" cy="380818"/>
          </a:xfrm>
          <a:prstGeom prst="line">
            <a:avLst/>
          </a:prstGeom>
          <a:noFill/>
          <a:ln w="57150" cap="flat" cmpd="sng" algn="ctr">
            <a:solidFill>
              <a:srgbClr val="009900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43" name="直接连接符 42"/>
          <p:cNvCxnSpPr/>
          <p:nvPr/>
        </p:nvCxnSpPr>
        <p:spPr bwMode="auto">
          <a:xfrm>
            <a:off x="1968313" y="4419158"/>
            <a:ext cx="0" cy="380818"/>
          </a:xfrm>
          <a:prstGeom prst="line">
            <a:avLst/>
          </a:prstGeom>
          <a:noFill/>
          <a:ln w="57150" cap="flat" cmpd="sng" algn="ctr">
            <a:solidFill>
              <a:srgbClr val="009900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sp>
        <p:nvSpPr>
          <p:cNvPr id="46" name="矩形 45"/>
          <p:cNvSpPr/>
          <p:nvPr/>
        </p:nvSpPr>
        <p:spPr bwMode="auto">
          <a:xfrm>
            <a:off x="3107407" y="3193152"/>
            <a:ext cx="1211400" cy="648090"/>
          </a:xfrm>
          <a:prstGeom prst="rect">
            <a:avLst/>
          </a:prstGeom>
          <a:solidFill>
            <a:srgbClr val="CC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PCI-ISA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cs typeface="Times New Roman" panose="02020603050405020304" pitchFamily="18" charset="0"/>
              </a:rPr>
              <a:t>桥</a:t>
            </a:r>
            <a:endParaRPr kumimoji="0" lang="zh-CN" altLang="en-US" sz="2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</p:txBody>
      </p:sp>
      <p:cxnSp>
        <p:nvCxnSpPr>
          <p:cNvPr id="47" name="直接连接符 46"/>
          <p:cNvCxnSpPr>
            <a:endCxn id="46" idx="0"/>
          </p:cNvCxnSpPr>
          <p:nvPr/>
        </p:nvCxnSpPr>
        <p:spPr bwMode="auto">
          <a:xfrm>
            <a:off x="3713107" y="2785230"/>
            <a:ext cx="0" cy="407922"/>
          </a:xfrm>
          <a:prstGeom prst="line">
            <a:avLst/>
          </a:prstGeom>
          <a:noFill/>
          <a:ln w="57150" cap="flat" cmpd="sng" algn="ctr">
            <a:solidFill>
              <a:srgbClr val="D60093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49" name="直接连接符 48"/>
          <p:cNvCxnSpPr/>
          <p:nvPr/>
        </p:nvCxnSpPr>
        <p:spPr bwMode="auto">
          <a:xfrm>
            <a:off x="2983223" y="4407865"/>
            <a:ext cx="1899110" cy="0"/>
          </a:xfrm>
          <a:prstGeom prst="line">
            <a:avLst/>
          </a:prstGeom>
          <a:noFill/>
          <a:ln w="57150" cap="flat" cmpd="sng" algn="ctr">
            <a:solidFill>
              <a:srgbClr val="9933FF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50" name="直接连接符 49"/>
          <p:cNvCxnSpPr/>
          <p:nvPr/>
        </p:nvCxnSpPr>
        <p:spPr bwMode="auto">
          <a:xfrm>
            <a:off x="3713107" y="3841242"/>
            <a:ext cx="0" cy="566623"/>
          </a:xfrm>
          <a:prstGeom prst="line">
            <a:avLst/>
          </a:prstGeom>
          <a:noFill/>
          <a:ln w="57150" cap="flat" cmpd="sng" algn="ctr">
            <a:solidFill>
              <a:srgbClr val="9933FF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sp>
        <p:nvSpPr>
          <p:cNvPr id="51" name="矩形 50"/>
          <p:cNvSpPr/>
          <p:nvPr/>
        </p:nvSpPr>
        <p:spPr>
          <a:xfrm>
            <a:off x="3844678" y="4019048"/>
            <a:ext cx="11288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ISA</a:t>
            </a:r>
            <a:r>
              <a:rPr lang="zh-CN" altLang="en-US" sz="2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总线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 bwMode="auto">
          <a:xfrm>
            <a:off x="2797785" y="4806097"/>
            <a:ext cx="1220428" cy="855213"/>
          </a:xfrm>
          <a:prstGeom prst="rect">
            <a:avLst/>
          </a:prstGeom>
          <a:solidFill>
            <a:srgbClr val="CCFF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Super</a:t>
            </a:r>
            <a:r>
              <a:rPr kumimoji="0" lang="en-US" altLang="zh-CN" sz="20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I/O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aseline="0" dirty="0">
                <a:cs typeface="Times New Roman" panose="02020603050405020304" pitchFamily="18" charset="0"/>
              </a:rPr>
              <a:t>控制器</a:t>
            </a:r>
            <a:endParaRPr kumimoji="0" lang="zh-CN" altLang="en-US" sz="2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</p:txBody>
      </p:sp>
      <p:cxnSp>
        <p:nvCxnSpPr>
          <p:cNvPr id="57" name="直接连接符 56"/>
          <p:cNvCxnSpPr>
            <a:stCxn id="53" idx="0"/>
          </p:cNvCxnSpPr>
          <p:nvPr/>
        </p:nvCxnSpPr>
        <p:spPr bwMode="auto">
          <a:xfrm flipV="1">
            <a:off x="3407999" y="4407865"/>
            <a:ext cx="0" cy="398232"/>
          </a:xfrm>
          <a:prstGeom prst="line">
            <a:avLst/>
          </a:prstGeom>
          <a:noFill/>
          <a:ln w="57150" cap="flat" cmpd="sng" algn="ctr">
            <a:solidFill>
              <a:srgbClr val="9933FF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sp>
        <p:nvSpPr>
          <p:cNvPr id="58" name="矩形 57"/>
          <p:cNvSpPr/>
          <p:nvPr/>
        </p:nvSpPr>
        <p:spPr bwMode="auto">
          <a:xfrm>
            <a:off x="4594293" y="3138560"/>
            <a:ext cx="792110" cy="70541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视频</a:t>
            </a:r>
          </a:p>
        </p:txBody>
      </p:sp>
      <p:cxnSp>
        <p:nvCxnSpPr>
          <p:cNvPr id="59" name="直接连接符 58"/>
          <p:cNvCxnSpPr/>
          <p:nvPr/>
        </p:nvCxnSpPr>
        <p:spPr bwMode="auto">
          <a:xfrm>
            <a:off x="5003052" y="2778510"/>
            <a:ext cx="0" cy="360050"/>
          </a:xfrm>
          <a:prstGeom prst="line">
            <a:avLst/>
          </a:prstGeom>
          <a:noFill/>
          <a:ln w="57150" cap="flat" cmpd="sng" algn="ctr">
            <a:solidFill>
              <a:srgbClr val="D60093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sp>
        <p:nvSpPr>
          <p:cNvPr id="60" name="矩形 59"/>
          <p:cNvSpPr/>
          <p:nvPr/>
        </p:nvSpPr>
        <p:spPr bwMode="auto">
          <a:xfrm>
            <a:off x="6034493" y="3180396"/>
            <a:ext cx="1211400" cy="648090"/>
          </a:xfrm>
          <a:prstGeom prst="rect">
            <a:avLst/>
          </a:prstGeom>
          <a:solidFill>
            <a:srgbClr val="CC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PCI-PCI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cs typeface="Times New Roman" panose="02020603050405020304" pitchFamily="18" charset="0"/>
              </a:rPr>
              <a:t>桥</a:t>
            </a:r>
            <a:endParaRPr kumimoji="0" lang="zh-CN" altLang="en-US" sz="2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</p:txBody>
      </p:sp>
      <p:cxnSp>
        <p:nvCxnSpPr>
          <p:cNvPr id="61" name="直接连接符 60"/>
          <p:cNvCxnSpPr>
            <a:endCxn id="60" idx="0"/>
          </p:cNvCxnSpPr>
          <p:nvPr/>
        </p:nvCxnSpPr>
        <p:spPr bwMode="auto">
          <a:xfrm>
            <a:off x="6640193" y="2772474"/>
            <a:ext cx="0" cy="407922"/>
          </a:xfrm>
          <a:prstGeom prst="line">
            <a:avLst/>
          </a:prstGeom>
          <a:noFill/>
          <a:ln w="57150" cap="flat" cmpd="sng" algn="ctr">
            <a:solidFill>
              <a:srgbClr val="D60093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62" name="直接连接符 61"/>
          <p:cNvCxnSpPr/>
          <p:nvPr/>
        </p:nvCxnSpPr>
        <p:spPr bwMode="auto">
          <a:xfrm>
            <a:off x="6640193" y="3828486"/>
            <a:ext cx="0" cy="566623"/>
          </a:xfrm>
          <a:prstGeom prst="lin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63" name="直接连接符 62"/>
          <p:cNvCxnSpPr/>
          <p:nvPr/>
        </p:nvCxnSpPr>
        <p:spPr bwMode="auto">
          <a:xfrm>
            <a:off x="5274656" y="4391636"/>
            <a:ext cx="3508832" cy="0"/>
          </a:xfrm>
          <a:prstGeom prst="lin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sp>
        <p:nvSpPr>
          <p:cNvPr id="66" name="矩形 65"/>
          <p:cNvSpPr/>
          <p:nvPr/>
        </p:nvSpPr>
        <p:spPr>
          <a:xfrm>
            <a:off x="7621098" y="3994999"/>
            <a:ext cx="12715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PCI</a:t>
            </a:r>
            <a:r>
              <a:rPr lang="zh-CN" altLang="en-US" sz="2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总线</a:t>
            </a:r>
            <a:r>
              <a:rPr lang="en-US" altLang="zh-CN" sz="2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 bwMode="auto">
          <a:xfrm>
            <a:off x="5388788" y="4773034"/>
            <a:ext cx="955772" cy="77746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SCSI</a:t>
            </a:r>
            <a:endParaRPr kumimoji="0" lang="zh-CN" altLang="en-US" sz="2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</p:txBody>
      </p:sp>
      <p:cxnSp>
        <p:nvCxnSpPr>
          <p:cNvPr id="76" name="直接连接符 75"/>
          <p:cNvCxnSpPr/>
          <p:nvPr/>
        </p:nvCxnSpPr>
        <p:spPr bwMode="auto">
          <a:xfrm>
            <a:off x="5869444" y="4394024"/>
            <a:ext cx="0" cy="380818"/>
          </a:xfrm>
          <a:prstGeom prst="lin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sp>
        <p:nvSpPr>
          <p:cNvPr id="77" name="矩形 76"/>
          <p:cNvSpPr/>
          <p:nvPr/>
        </p:nvSpPr>
        <p:spPr bwMode="auto">
          <a:xfrm>
            <a:off x="6739721" y="4773034"/>
            <a:ext cx="955772" cy="77746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以太网</a:t>
            </a:r>
          </a:p>
        </p:txBody>
      </p:sp>
      <p:cxnSp>
        <p:nvCxnSpPr>
          <p:cNvPr id="78" name="直接连接符 77"/>
          <p:cNvCxnSpPr/>
          <p:nvPr/>
        </p:nvCxnSpPr>
        <p:spPr bwMode="auto">
          <a:xfrm>
            <a:off x="7220377" y="4394024"/>
            <a:ext cx="0" cy="380818"/>
          </a:xfrm>
          <a:prstGeom prst="lin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80" name="直接箭头连接符 79"/>
          <p:cNvCxnSpPr/>
          <p:nvPr/>
        </p:nvCxnSpPr>
        <p:spPr bwMode="auto">
          <a:xfrm flipV="1">
            <a:off x="7405068" y="3046717"/>
            <a:ext cx="0" cy="32127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82" name="直接箭头连接符 81"/>
          <p:cNvCxnSpPr/>
          <p:nvPr/>
        </p:nvCxnSpPr>
        <p:spPr bwMode="auto">
          <a:xfrm>
            <a:off x="7405068" y="3587420"/>
            <a:ext cx="0" cy="322614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lg"/>
            <a:tailEnd type="triangle"/>
          </a:ln>
          <a:effectLst/>
        </p:spPr>
      </p:cxnSp>
      <p:sp>
        <p:nvSpPr>
          <p:cNvPr id="83" name="矩形 82"/>
          <p:cNvSpPr/>
          <p:nvPr/>
        </p:nvSpPr>
        <p:spPr>
          <a:xfrm>
            <a:off x="7385928" y="3019013"/>
            <a:ext cx="7008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dirty="0" smtClean="0"/>
              <a:t>上行</a:t>
            </a:r>
            <a:endParaRPr lang="zh-CN" altLang="en-US" sz="2000" dirty="0"/>
          </a:p>
        </p:txBody>
      </p:sp>
      <p:sp>
        <p:nvSpPr>
          <p:cNvPr id="84" name="矩形 83"/>
          <p:cNvSpPr/>
          <p:nvPr/>
        </p:nvSpPr>
        <p:spPr>
          <a:xfrm>
            <a:off x="7390795" y="3546535"/>
            <a:ext cx="7008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dirty="0" smtClean="0"/>
              <a:t>下行</a:t>
            </a:r>
            <a:endParaRPr lang="zh-CN" altLang="en-US" sz="2000" dirty="0"/>
          </a:p>
        </p:txBody>
      </p:sp>
      <p:sp>
        <p:nvSpPr>
          <p:cNvPr id="85" name="矩形 84"/>
          <p:cNvSpPr/>
          <p:nvPr/>
        </p:nvSpPr>
        <p:spPr>
          <a:xfrm>
            <a:off x="3706136" y="1537473"/>
            <a:ext cx="1622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存储器总线</a:t>
            </a:r>
            <a:endParaRPr lang="zh-CN" altLang="en-US" dirty="0"/>
          </a:p>
        </p:txBody>
      </p:sp>
      <p:sp>
        <p:nvSpPr>
          <p:cNvPr id="86" name="矩形 85"/>
          <p:cNvSpPr/>
          <p:nvPr/>
        </p:nvSpPr>
        <p:spPr>
          <a:xfrm>
            <a:off x="1945378" y="5877340"/>
            <a:ext cx="51441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cs typeface="Times New Roman" panose="02020603050405020304" pitchFamily="18" charset="0"/>
              </a:rPr>
              <a:t>PCI</a:t>
            </a:r>
            <a:r>
              <a:rPr lang="zh-CN" altLang="zh-CN" dirty="0">
                <a:cs typeface="Times New Roman" panose="02020603050405020304" pitchFamily="18" charset="0"/>
              </a:rPr>
              <a:t>总线的微机系统结构示意图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5132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  PC</a:t>
            </a:r>
            <a:r>
              <a:rPr lang="zh-CN" altLang="en-US" dirty="0"/>
              <a:t>中的总线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210" y="1556740"/>
            <a:ext cx="8363390" cy="3168440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ts val="1200"/>
              </a:spcBef>
            </a:pPr>
            <a:r>
              <a:rPr lang="zh-CN" altLang="zh-CN" dirty="0"/>
              <a:t>到微机系统互连结构发展到以</a:t>
            </a:r>
            <a:r>
              <a:rPr lang="zh-CN" altLang="zh-CN" dirty="0">
                <a:solidFill>
                  <a:srgbClr val="FF0000"/>
                </a:solidFill>
              </a:rPr>
              <a:t>芯片组</a:t>
            </a:r>
            <a:r>
              <a:rPr lang="zh-CN" altLang="zh-CN" dirty="0"/>
              <a:t>为</a:t>
            </a:r>
            <a:r>
              <a:rPr lang="zh-CN" altLang="zh-CN" dirty="0">
                <a:solidFill>
                  <a:srgbClr val="0000FF"/>
                </a:solidFill>
              </a:rPr>
              <a:t>核心</a:t>
            </a:r>
            <a:r>
              <a:rPr lang="zh-CN" altLang="zh-CN" dirty="0"/>
              <a:t>时</a:t>
            </a:r>
            <a:r>
              <a:rPr lang="zh-CN" altLang="zh-CN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系统</a:t>
            </a:r>
            <a:r>
              <a:rPr lang="zh-CN" altLang="zh-CN" dirty="0"/>
              <a:t>总线退出了历史舞台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>
              <a:lnSpc>
                <a:spcPct val="125000"/>
              </a:lnSpc>
              <a:spcBef>
                <a:spcPts val="1200"/>
              </a:spcBef>
            </a:pPr>
            <a:r>
              <a:rPr lang="zh-CN" altLang="zh-CN" dirty="0" smtClean="0"/>
              <a:t>微机</a:t>
            </a:r>
            <a:r>
              <a:rPr lang="zh-CN" altLang="zh-CN" dirty="0"/>
              <a:t>系统能提供的</a:t>
            </a:r>
            <a:r>
              <a:rPr lang="zh-CN" altLang="zh-CN" dirty="0">
                <a:solidFill>
                  <a:srgbClr val="0000FF"/>
                </a:solidFill>
              </a:rPr>
              <a:t>总线种类</a:t>
            </a:r>
            <a:r>
              <a:rPr lang="zh-CN" altLang="zh-CN" dirty="0"/>
              <a:t>和</a:t>
            </a:r>
            <a:r>
              <a:rPr lang="zh-CN" altLang="zh-CN" dirty="0">
                <a:solidFill>
                  <a:srgbClr val="0000FF"/>
                </a:solidFill>
              </a:rPr>
              <a:t>数量</a:t>
            </a:r>
            <a:r>
              <a:rPr lang="zh-CN" altLang="zh-CN" dirty="0"/>
              <a:t>的多少</a:t>
            </a:r>
            <a:r>
              <a:rPr lang="zh-CN" altLang="zh-CN" dirty="0" smtClean="0"/>
              <a:t>主要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取决于</a:t>
            </a:r>
            <a:r>
              <a:rPr lang="zh-CN" altLang="zh-CN" dirty="0">
                <a:solidFill>
                  <a:srgbClr val="FF0000"/>
                </a:solidFill>
              </a:rPr>
              <a:t>芯片组</a:t>
            </a:r>
            <a:r>
              <a:rPr lang="zh-CN" altLang="zh-CN" dirty="0"/>
              <a:t>内集成的总线接口种类和数量</a:t>
            </a:r>
            <a:r>
              <a:rPr lang="zh-CN" altLang="zh-CN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B039F1-95E9-4099-8B27-718396465C74}" type="slidenum">
              <a:rPr lang="zh-CN" altLang="en-US" smtClean="0"/>
              <a:pPr/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46507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Grp="1" noChangeArrowheads="1"/>
          </p:cNvSpPr>
          <p:nvPr>
            <p:ph idx="1"/>
          </p:nvPr>
        </p:nvSpPr>
        <p:spPr>
          <a:xfrm>
            <a:off x="971550" y="476250"/>
            <a:ext cx="7200900" cy="3889375"/>
          </a:xfrm>
        </p:spPr>
        <p:txBody>
          <a:bodyPr/>
          <a:lstStyle/>
          <a:p>
            <a:pPr marL="352425" indent="-352425">
              <a:buSzTx/>
              <a:buFont typeface="Wingdings" pitchFamily="2" charset="2"/>
              <a:buNone/>
            </a:pPr>
            <a:r>
              <a:rPr lang="zh-CN" altLang="en-US" sz="5400" dirty="0">
                <a:solidFill>
                  <a:srgbClr val="0000FF"/>
                </a:solidFill>
                <a:ea typeface="楷体_GB2312" pitchFamily="49" charset="-122"/>
              </a:rPr>
              <a:t>作业</a:t>
            </a:r>
            <a:r>
              <a:rPr lang="zh-CN" altLang="en-US" sz="4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：</a:t>
            </a:r>
          </a:p>
          <a:p>
            <a:pPr marL="352425" indent="-352425">
              <a:spcBef>
                <a:spcPct val="50000"/>
              </a:spcBef>
              <a:buSzTx/>
              <a:buFont typeface="Wingdings" pitchFamily="2" charset="2"/>
              <a:buNone/>
            </a:pPr>
            <a:r>
              <a:rPr lang="en-US" altLang="zh-CN" b="1" i="1" dirty="0">
                <a:latin typeface="Times New Roman" pitchFamily="18" charset="0"/>
                <a:ea typeface="黑体" pitchFamily="2" charset="-122"/>
              </a:rPr>
              <a:t>Page</a:t>
            </a:r>
            <a:r>
              <a:rPr lang="en-US" altLang="zh-CN" b="1" dirty="0">
                <a:latin typeface="Times New Roman" pitchFamily="18" charset="0"/>
                <a:ea typeface="黑体" pitchFamily="2" charset="-122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黑体" pitchFamily="2" charset="-122"/>
              </a:rPr>
              <a:t>139</a:t>
            </a:r>
            <a:r>
              <a:rPr lang="en-US" altLang="zh-CN" b="1" dirty="0">
                <a:ea typeface="黑体" pitchFamily="2" charset="-122"/>
              </a:rPr>
              <a:t>	</a:t>
            </a:r>
            <a:r>
              <a:rPr lang="zh-CN" altLang="en-US" b="1" dirty="0">
                <a:solidFill>
                  <a:srgbClr val="FF0000"/>
                </a:solidFill>
                <a:ea typeface="黑体" pitchFamily="2" charset="-122"/>
              </a:rPr>
              <a:t>习题 </a:t>
            </a:r>
            <a:r>
              <a:rPr lang="en-US" altLang="zh-CN" b="1" dirty="0" smtClean="0">
                <a:solidFill>
                  <a:srgbClr val="FF0000"/>
                </a:solidFill>
                <a:ea typeface="黑体" pitchFamily="2" charset="-122"/>
              </a:rPr>
              <a:t>4.9</a:t>
            </a:r>
            <a:endParaRPr lang="zh-CN" altLang="en-US" b="1" dirty="0">
              <a:solidFill>
                <a:srgbClr val="008000"/>
              </a:solidFill>
              <a:ea typeface="黑体" pitchFamily="2" charset="-122"/>
            </a:endParaRPr>
          </a:p>
          <a:p>
            <a:pPr marL="352425" indent="-352425">
              <a:buSzTx/>
              <a:buFont typeface="Wingdings" pitchFamily="2" charset="2"/>
              <a:buNone/>
            </a:pPr>
            <a:r>
              <a:rPr lang="en-US" altLang="zh-CN" b="1" i="1" dirty="0">
                <a:latin typeface="Times New Roman" pitchFamily="18" charset="0"/>
                <a:ea typeface="黑体" pitchFamily="2" charset="-122"/>
              </a:rPr>
              <a:t>			</a:t>
            </a:r>
            <a:r>
              <a:rPr lang="zh-CN" altLang="en-US" b="1" dirty="0">
                <a:solidFill>
                  <a:srgbClr val="FF0000"/>
                </a:solidFill>
                <a:ea typeface="黑体" pitchFamily="2" charset="-122"/>
              </a:rPr>
              <a:t>习题 </a:t>
            </a:r>
            <a:r>
              <a:rPr lang="en-US" altLang="zh-CN" b="1" dirty="0" smtClean="0">
                <a:solidFill>
                  <a:srgbClr val="FF0000"/>
                </a:solidFill>
                <a:ea typeface="黑体" pitchFamily="2" charset="-122"/>
              </a:rPr>
              <a:t>4.13</a:t>
            </a:r>
            <a:endParaRPr lang="en-US" altLang="zh-CN" b="1" dirty="0">
              <a:solidFill>
                <a:srgbClr val="FF0000"/>
              </a:solidFill>
              <a:ea typeface="黑体" pitchFamily="2" charset="-122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775ADD-9B7E-4ABC-BB76-694A954C8EBF}" type="slidenum">
              <a:rPr lang="zh-CN" altLang="en-US"/>
              <a:pPr/>
              <a:t>73</a:t>
            </a:fld>
            <a:endParaRPr lang="en-US" altLang="zh-CN"/>
          </a:p>
        </p:txBody>
      </p:sp>
      <p:pic>
        <p:nvPicPr>
          <p:cNvPr id="859168" name="Picture 32" descr="Line_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4292600"/>
            <a:ext cx="9144000" cy="2525713"/>
          </a:xfrm>
          <a:prstGeom prst="rect">
            <a:avLst/>
          </a:prstGeom>
          <a:noFill/>
        </p:spPr>
      </p:pic>
      <p:pic>
        <p:nvPicPr>
          <p:cNvPr id="859175" name="Picture 39" descr="FOXANIM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3250" y="658813"/>
            <a:ext cx="1671638" cy="1003300"/>
          </a:xfrm>
          <a:prstGeom prst="rect">
            <a:avLst/>
          </a:prstGeom>
          <a:noFill/>
        </p:spPr>
      </p:pic>
      <p:sp>
        <p:nvSpPr>
          <p:cNvPr id="859169" name="Line 33"/>
          <p:cNvSpPr>
            <a:spLocks noChangeShapeType="1"/>
          </p:cNvSpPr>
          <p:nvPr/>
        </p:nvSpPr>
        <p:spPr bwMode="auto">
          <a:xfrm>
            <a:off x="1116013" y="1484313"/>
            <a:ext cx="4608512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pic>
        <p:nvPicPr>
          <p:cNvPr id="859167" name="Picture 31" descr="HH00260_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425" y="404813"/>
            <a:ext cx="2328863" cy="2051050"/>
          </a:xfrm>
          <a:prstGeom prst="rect">
            <a:avLst/>
          </a:prstGeom>
          <a:noFill/>
        </p:spPr>
      </p:pic>
      <p:sp>
        <p:nvSpPr>
          <p:cNvPr id="859176" name="Text Box 40"/>
          <p:cNvSpPr txBox="1">
            <a:spLocks noChangeArrowheads="1"/>
          </p:cNvSpPr>
          <p:nvPr/>
        </p:nvSpPr>
        <p:spPr bwMode="auto">
          <a:xfrm>
            <a:off x="323850" y="2852738"/>
            <a:ext cx="8496300" cy="1401762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FF6600"/>
            </a:solidFill>
            <a:miter lim="800000"/>
            <a:headEnd/>
            <a:tailEnd type="none" w="med" len="lg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marL="177800" indent="-177800" algn="l">
              <a:spcBef>
                <a:spcPct val="50000"/>
              </a:spcBef>
            </a:pPr>
            <a:r>
              <a:rPr lang="en-US" altLang="zh-CN" sz="2800" dirty="0" smtClean="0">
                <a:solidFill>
                  <a:srgbClr val="006600"/>
                </a:solidFill>
                <a:latin typeface="Arial" charset="0"/>
              </a:rPr>
              <a:t>4.13</a:t>
            </a:r>
            <a:r>
              <a:rPr lang="en-US" altLang="zh-CN" sz="2800" dirty="0" smtClean="0"/>
              <a:t> </a:t>
            </a:r>
            <a:r>
              <a:rPr lang="zh-CN" altLang="en-US" sz="2800" dirty="0"/>
              <a:t>某微型机的电路板上有</a:t>
            </a:r>
            <a:r>
              <a:rPr lang="zh-CN" altLang="en-US" sz="2800" dirty="0" smtClean="0"/>
              <a:t>内存</a:t>
            </a:r>
            <a:r>
              <a:rPr lang="en-US" altLang="zh-CN" sz="2800" dirty="0" smtClean="0">
                <a:solidFill>
                  <a:srgbClr val="FF0000"/>
                </a:solidFill>
              </a:rPr>
              <a:t>8</a:t>
            </a:r>
            <a:r>
              <a:rPr lang="en-US" altLang="zh-CN" sz="2800" dirty="0" smtClean="0"/>
              <a:t>0000H</a:t>
            </a:r>
            <a:r>
              <a:rPr lang="zh-CN" altLang="en-US" sz="2800" dirty="0" smtClean="0"/>
              <a:t>～</a:t>
            </a:r>
            <a:r>
              <a:rPr lang="en-US" altLang="zh-CN" sz="2800" dirty="0" smtClean="0">
                <a:solidFill>
                  <a:srgbClr val="FF0000"/>
                </a:solidFill>
              </a:rPr>
              <a:t>9</a:t>
            </a:r>
            <a:r>
              <a:rPr lang="en-US" altLang="zh-CN" sz="2800" dirty="0" smtClean="0"/>
              <a:t>FFFFH</a:t>
            </a:r>
            <a:r>
              <a:rPr lang="zh-CN" altLang="en-US" sz="2800" dirty="0"/>
              <a:t>和</a:t>
            </a:r>
            <a:r>
              <a:rPr lang="zh-CN" altLang="en-US" sz="2800" dirty="0" smtClean="0"/>
              <a:t>接口</a:t>
            </a:r>
            <a:r>
              <a:rPr lang="en-US" altLang="zh-CN" sz="2800" dirty="0" smtClean="0">
                <a:solidFill>
                  <a:srgbClr val="FF0000"/>
                </a:solidFill>
              </a:rPr>
              <a:t>4</a:t>
            </a:r>
            <a:r>
              <a:rPr lang="en-US" altLang="zh-CN" sz="2800" dirty="0" smtClean="0"/>
              <a:t>000H</a:t>
            </a:r>
            <a:r>
              <a:rPr lang="zh-CN" altLang="en-US" sz="2800" dirty="0" smtClean="0"/>
              <a:t>～</a:t>
            </a:r>
            <a:r>
              <a:rPr lang="en-US" altLang="zh-CN" sz="2800" dirty="0" smtClean="0">
                <a:solidFill>
                  <a:srgbClr val="FF0000"/>
                </a:solidFill>
              </a:rPr>
              <a:t>5</a:t>
            </a:r>
            <a:r>
              <a:rPr lang="en-US" altLang="zh-CN" sz="2800" dirty="0" smtClean="0"/>
              <a:t>FFFH</a:t>
            </a:r>
            <a:r>
              <a:rPr lang="zh-CN" altLang="en-US" sz="2800" dirty="0"/>
              <a:t>，试画出该电路板板内双向数据总线的驱动与控制电路。</a:t>
            </a:r>
          </a:p>
        </p:txBody>
      </p:sp>
      <p:sp>
        <p:nvSpPr>
          <p:cNvPr id="859178" name="AutoShape 42"/>
          <p:cNvSpPr>
            <a:spLocks noChangeArrowheads="1"/>
          </p:cNvSpPr>
          <p:nvPr/>
        </p:nvSpPr>
        <p:spPr bwMode="auto">
          <a:xfrm>
            <a:off x="2484438" y="2420938"/>
            <a:ext cx="360362" cy="504825"/>
          </a:xfrm>
          <a:prstGeom prst="curvedRightArrow">
            <a:avLst>
              <a:gd name="adj1" fmla="val 28018"/>
              <a:gd name="adj2" fmla="val 56035"/>
              <a:gd name="adj3" fmla="val 33333"/>
            </a:avLst>
          </a:prstGeom>
          <a:solidFill>
            <a:schemeClr val="accent1"/>
          </a:solidFill>
          <a:ln w="28575">
            <a:solidFill>
              <a:srgbClr val="0000FF"/>
            </a:solidFill>
            <a:miter lim="800000"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59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59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59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59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916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1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4.3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总线的驱动与控制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一、总线竞争与负载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21250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908050"/>
            <a:ext cx="8640763" cy="5761038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AutoNum type="arabicPeriod" startAt="2"/>
            </a:pPr>
            <a:r>
              <a:rPr lang="zh-CN" altLang="en-US" sz="2800" b="1">
                <a:solidFill>
                  <a:srgbClr val="FF0000"/>
                </a:solidFill>
              </a:rPr>
              <a:t>总线</a:t>
            </a:r>
            <a:r>
              <a:rPr lang="zh-CN" altLang="en-US" sz="2800" b="1"/>
              <a:t>的</a:t>
            </a:r>
            <a:r>
              <a:rPr lang="zh-CN" altLang="en-US" sz="2800" b="1">
                <a:solidFill>
                  <a:srgbClr val="FF0000"/>
                </a:solidFill>
              </a:rPr>
              <a:t>负载</a:t>
            </a:r>
            <a:endParaRPr lang="zh-CN" altLang="en-US" sz="2800" b="1"/>
          </a:p>
          <a:p>
            <a:pPr marL="1071563" lvl="1" indent="-447675"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b="1">
                <a:latin typeface="Times New Roman" pitchFamily="18" charset="0"/>
              </a:rPr>
              <a:t>直流负载：为了能正常工作，</a:t>
            </a:r>
            <a:r>
              <a:rPr lang="en-US" altLang="zh-CN" b="1">
                <a:latin typeface="Times New Roman" pitchFamily="18" charset="0"/>
              </a:rPr>
              <a:t>CPU</a:t>
            </a:r>
            <a:r>
              <a:rPr lang="zh-CN" altLang="en-US" b="1">
                <a:latin typeface="Times New Roman" pitchFamily="18" charset="0"/>
              </a:rPr>
              <a:t>必须提供各个芯片正常工作所需的电流。</a:t>
            </a:r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95281F-765E-4F48-BDF2-5F3D8A4022AC}" type="slidenum">
              <a:rPr lang="zh-CN" altLang="en-US"/>
              <a:pPr/>
              <a:t>8</a:t>
            </a:fld>
            <a:endParaRPr lang="en-US" altLang="zh-CN"/>
          </a:p>
        </p:txBody>
      </p:sp>
      <p:graphicFrame>
        <p:nvGraphicFramePr>
          <p:cNvPr id="821278" name="Object 30"/>
          <p:cNvGraphicFramePr>
            <a:graphicFrameLocks noChangeAspect="1"/>
          </p:cNvGraphicFramePr>
          <p:nvPr/>
        </p:nvGraphicFramePr>
        <p:xfrm>
          <a:off x="611188" y="2349500"/>
          <a:ext cx="8064500" cy="411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02" name="Visio" r:id="rId3" imgW="4939850" imgH="2517474" progId="Visio.Drawing.11">
                  <p:embed/>
                </p:oleObj>
              </mc:Choice>
              <mc:Fallback>
                <p:oleObj name="Visio" r:id="rId3" imgW="4939850" imgH="2517474" progId="Visio.Drawing.11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349500"/>
                        <a:ext cx="8064500" cy="411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75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4.3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总线的驱动与控制      </a:t>
            </a:r>
            <a:r>
              <a:rPr lang="zh-CN" altLang="en-US" sz="2800" b="1" dirty="0">
                <a:solidFill>
                  <a:srgbClr val="006600"/>
                </a:solidFill>
                <a:ea typeface="黑体" pitchFamily="2" charset="-122"/>
              </a:rPr>
              <a:t>一、总线竞争与负载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22274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908050"/>
            <a:ext cx="8640763" cy="5761038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AutoNum type="arabicPeriod" startAt="2"/>
            </a:pPr>
            <a:r>
              <a:rPr lang="zh-CN" altLang="en-US" sz="2800" b="1">
                <a:solidFill>
                  <a:srgbClr val="FF0000"/>
                </a:solidFill>
              </a:rPr>
              <a:t>总线</a:t>
            </a:r>
            <a:r>
              <a:rPr lang="zh-CN" altLang="en-US" sz="2800" b="1"/>
              <a:t>的</a:t>
            </a:r>
            <a:r>
              <a:rPr lang="zh-CN" altLang="en-US" sz="2800" b="1">
                <a:solidFill>
                  <a:srgbClr val="FF0000"/>
                </a:solidFill>
              </a:rPr>
              <a:t>负载</a:t>
            </a:r>
            <a:endParaRPr lang="zh-CN" altLang="en-US" sz="2800" b="1"/>
          </a:p>
          <a:p>
            <a:pPr marL="1071563" lvl="1" indent="-447675">
              <a:buClr>
                <a:srgbClr val="006600"/>
              </a:buClr>
              <a:buSzTx/>
              <a:buFont typeface="Wingdings" pitchFamily="2" charset="2"/>
              <a:buAutoNum type="circleNumDbPlain"/>
            </a:pPr>
            <a:r>
              <a:rPr lang="zh-CN" altLang="en-US" b="1">
                <a:latin typeface="Times New Roman" pitchFamily="18" charset="0"/>
              </a:rPr>
              <a:t>直流负载：</a:t>
            </a: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5835CE-19FE-41C9-B610-941EB1BDFF08}" type="slidenum">
              <a:rPr lang="zh-CN" altLang="en-US"/>
              <a:pPr/>
              <a:t>9</a:t>
            </a:fld>
            <a:endParaRPr lang="en-US" altLang="zh-CN"/>
          </a:p>
        </p:txBody>
      </p:sp>
      <p:sp>
        <p:nvSpPr>
          <p:cNvPr id="822277" name="Text Box 5"/>
          <p:cNvSpPr txBox="1">
            <a:spLocks noChangeArrowheads="1"/>
          </p:cNvSpPr>
          <p:nvPr/>
        </p:nvSpPr>
        <p:spPr bwMode="auto">
          <a:xfrm>
            <a:off x="1403350" y="2132013"/>
            <a:ext cx="15827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</a:pPr>
            <a:r>
              <a:rPr lang="zh-CN" altLang="en-US" sz="2800"/>
              <a:t>非</a:t>
            </a:r>
            <a:r>
              <a:rPr lang="en-US" altLang="zh-CN" sz="2800"/>
              <a:t>OC</a:t>
            </a:r>
            <a:r>
              <a:rPr lang="zh-CN" altLang="en-US" sz="2800"/>
              <a:t>门</a:t>
            </a:r>
          </a:p>
        </p:txBody>
      </p:sp>
      <p:sp>
        <p:nvSpPr>
          <p:cNvPr id="822278" name="Text Box 6"/>
          <p:cNvSpPr txBox="1">
            <a:spLocks noChangeArrowheads="1"/>
          </p:cNvSpPr>
          <p:nvPr/>
        </p:nvSpPr>
        <p:spPr bwMode="auto">
          <a:xfrm>
            <a:off x="1403350" y="4148138"/>
            <a:ext cx="1295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</a:pPr>
            <a:r>
              <a:rPr lang="en-US" altLang="zh-CN" sz="2800"/>
              <a:t>OC</a:t>
            </a:r>
            <a:r>
              <a:rPr lang="zh-CN" altLang="en-US" sz="2800"/>
              <a:t>门</a:t>
            </a:r>
          </a:p>
        </p:txBody>
      </p:sp>
      <p:graphicFrame>
        <p:nvGraphicFramePr>
          <p:cNvPr id="822279" name="Object 7"/>
          <p:cNvGraphicFramePr>
            <a:graphicFrameLocks noChangeAspect="1"/>
          </p:cNvGraphicFramePr>
          <p:nvPr/>
        </p:nvGraphicFramePr>
        <p:xfrm>
          <a:off x="1836738" y="2060575"/>
          <a:ext cx="6480175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27" name="Visio" r:id="rId3" imgW="3827024" imgH="1307006" progId="Visio.Drawing.11">
                  <p:embed/>
                </p:oleObj>
              </mc:Choice>
              <mc:Fallback>
                <p:oleObj name="Visio" r:id="rId3" imgW="3827024" imgH="1307006" progId="Visio.Drawing.11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738" y="2060575"/>
                        <a:ext cx="6480175" cy="208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2280" name="Object 8"/>
          <p:cNvGraphicFramePr>
            <a:graphicFrameLocks noChangeAspect="1"/>
          </p:cNvGraphicFramePr>
          <p:nvPr/>
        </p:nvGraphicFramePr>
        <p:xfrm>
          <a:off x="1835150" y="4373563"/>
          <a:ext cx="6481763" cy="150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28" name="Visio" r:id="rId5" imgW="3827024" imgH="874941" progId="Visio.Drawing.11">
                  <p:embed/>
                </p:oleObj>
              </mc:Choice>
              <mc:Fallback>
                <p:oleObj name="Visio" r:id="rId5" imgW="3827024" imgH="874941" progId="Visio.Drawing.11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4373563"/>
                        <a:ext cx="6481763" cy="1503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XQ_Class2_Theme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tx1"/>
          </a:solidFill>
          <a:prstDash val="solid"/>
          <a:round/>
          <a:headEnd type="none" w="med" len="lg"/>
          <a:tailEnd type="triangle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tx1"/>
          </a:solidFill>
          <a:prstDash val="solid"/>
          <a:round/>
          <a:headEnd type="none" w="med" len="lg"/>
          <a:tailEnd type="triangle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eXQ_Class2_Theme" id="{D6CCF91A-EB80-475B-B79C-8430FD420EB8}" vid="{ED84AE92-4E30-48AF-952B-8FA91E9A370C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CheXQ_Class2_Theme</Template>
  <TotalTime>17819</TotalTime>
  <Words>3091</Words>
  <Application>Microsoft Office PowerPoint</Application>
  <PresentationFormat>全屏显示(4:3)</PresentationFormat>
  <Paragraphs>854</Paragraphs>
  <Slides>73</Slides>
  <Notes>1</Notes>
  <HiddenSlides>15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73</vt:i4>
      </vt:variant>
    </vt:vector>
  </HeadingPairs>
  <TitlesOfParts>
    <vt:vector size="87" baseType="lpstr">
      <vt:lpstr>黑体</vt:lpstr>
      <vt:lpstr>楷体</vt:lpstr>
      <vt:lpstr>楷体_GB2312</vt:lpstr>
      <vt:lpstr>宋体</vt:lpstr>
      <vt:lpstr>Arial</vt:lpstr>
      <vt:lpstr>Arial Black</vt:lpstr>
      <vt:lpstr>Calibri</vt:lpstr>
      <vt:lpstr>Symbol</vt:lpstr>
      <vt:lpstr>Times New Roman</vt:lpstr>
      <vt:lpstr>Wingdings</vt:lpstr>
      <vt:lpstr>CheXQ_Class2_Theme</vt:lpstr>
      <vt:lpstr>Visio</vt:lpstr>
      <vt:lpstr>公式</vt:lpstr>
      <vt:lpstr>Image</vt:lpstr>
      <vt:lpstr>PowerPoint 演示文稿</vt:lpstr>
      <vt:lpstr>4.3 总线的驱动与控制</vt:lpstr>
      <vt:lpstr>4.3 总线的驱动与控制      一、总线竞争与负载</vt:lpstr>
      <vt:lpstr>4.3 总线的驱动与控制      一、总线竞争与负载</vt:lpstr>
      <vt:lpstr>4.3 总线的驱动与控制      一、总线竞争与负载</vt:lpstr>
      <vt:lpstr>4.3 总线的驱动与控制      一、总线竞争与负载</vt:lpstr>
      <vt:lpstr>4.3 总线的驱动与控制      一、总线竞争与负载</vt:lpstr>
      <vt:lpstr>4.3 总线的驱动与控制      一、总线竞争与负载</vt:lpstr>
      <vt:lpstr>4.3 总线的驱动与控制      一、总线竞争与负载</vt:lpstr>
      <vt:lpstr>4.3 总线的驱动与控制      一、总线竞争与负载</vt:lpstr>
      <vt:lpstr>4.3 总线的驱动与控制      一、总线竞争与负载</vt:lpstr>
      <vt:lpstr>目前常用的74系列器件有关参数（来源自TI公司器件手册）</vt:lpstr>
      <vt:lpstr>74系列器件TTL与CMOS工艺各参数之比较</vt:lpstr>
      <vt:lpstr>4.3 总线的驱动与控制      一、总线竞争与负载</vt:lpstr>
      <vt:lpstr>4.3 总线的驱动与控制      一、总线竞争与负载</vt:lpstr>
      <vt:lpstr>4.3 总线的驱动与控制      一、总线竞争与负载</vt:lpstr>
      <vt:lpstr>PowerPoint 演示文稿</vt:lpstr>
      <vt:lpstr>PowerPoint 演示文稿</vt:lpstr>
      <vt:lpstr>PowerPoint 演示文稿</vt:lpstr>
      <vt:lpstr>4.3 总线的驱动与控制      二、总线驱动设计</vt:lpstr>
      <vt:lpstr>4.3 总线的驱动与控制      二、总线驱动设计</vt:lpstr>
      <vt:lpstr>4.3 总线的驱动与控制      二、总线驱动设计</vt:lpstr>
      <vt:lpstr>4.3 总线的驱动与控制      二、总线驱动设计</vt:lpstr>
      <vt:lpstr>4.3 总线的驱动与控制      二、总线驱动设计</vt:lpstr>
      <vt:lpstr>4.3 总线的驱动与控制      二、总线驱动设计</vt:lpstr>
      <vt:lpstr>4.3 总线的驱动与控制      二、总线驱动设计</vt:lpstr>
      <vt:lpstr>4.3 总线的驱动与控制      二、总线驱动设计</vt:lpstr>
      <vt:lpstr>4.3 总线的驱动与控制      二、总线驱动设计</vt:lpstr>
      <vt:lpstr>4.3 总线的驱动与控制      二、总线驱动设计</vt:lpstr>
      <vt:lpstr>4.3 总线的驱动与控制      二、总线驱动设计</vt:lpstr>
      <vt:lpstr>ISA总线插槽</vt:lpstr>
      <vt:lpstr>PowerPoint 演示文稿</vt:lpstr>
      <vt:lpstr>8位ISA总线主板及接口卡</vt:lpstr>
      <vt:lpstr>16位ISA总线 主板及接口卡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几种可供选择的译码方式：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4.4 总线的工程设计问题</vt:lpstr>
      <vt:lpstr>4.4 总线的工程设计问题      一、总线交叉串扰</vt:lpstr>
      <vt:lpstr>4.4 总线的工程设计问题      一、总线交叉串扰</vt:lpstr>
      <vt:lpstr>PowerPoint 演示文稿</vt:lpstr>
      <vt:lpstr>4.4 总线的工程设计问题      二、总线的延时</vt:lpstr>
      <vt:lpstr>4.4 总线的工程设计问题      三、总线信号的反射</vt:lpstr>
      <vt:lpstr>4.4 总线的工程设计问题      三、总线信号的反射</vt:lpstr>
      <vt:lpstr>4.4 总线的工程设计问题      三、总线信号的反射</vt:lpstr>
      <vt:lpstr>4.4 总线的工程设计问题      三、总线信号的反射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4.5  PC中的总线</vt:lpstr>
      <vt:lpstr>4.5  PC中的总线</vt:lpstr>
      <vt:lpstr>4.5  PC中的总线</vt:lpstr>
      <vt:lpstr>4.5  PC中的总线</vt:lpstr>
      <vt:lpstr>4.5  PC中的总线</vt:lpstr>
      <vt:lpstr>PowerPoint 演示文稿</vt:lpstr>
    </vt:vector>
  </TitlesOfParts>
  <Company>西安电子科技大学 计算机学院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微机原理及接口技术</dc:title>
  <dc:subject>第4章 总线技术</dc:subject>
  <dc:creator>车向泉</dc:creator>
  <cp:lastModifiedBy>车向泉</cp:lastModifiedBy>
  <cp:revision>609</cp:revision>
  <dcterms:created xsi:type="dcterms:W3CDTF">1601-01-01T00:00:00Z</dcterms:created>
  <dcterms:modified xsi:type="dcterms:W3CDTF">2017-10-23T14:37:54Z</dcterms:modified>
</cp:coreProperties>
</file>